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90" r:id="rId2"/>
    <p:sldId id="257" r:id="rId3"/>
    <p:sldId id="307" r:id="rId4"/>
    <p:sldId id="264" r:id="rId5"/>
    <p:sldId id="262" r:id="rId6"/>
    <p:sldId id="296" r:id="rId7"/>
    <p:sldId id="295" r:id="rId8"/>
    <p:sldId id="299" r:id="rId9"/>
    <p:sldId id="300" r:id="rId10"/>
    <p:sldId id="309" r:id="rId11"/>
    <p:sldId id="314" r:id="rId12"/>
    <p:sldId id="301" r:id="rId13"/>
    <p:sldId id="302" r:id="rId14"/>
    <p:sldId id="311" r:id="rId15"/>
    <p:sldId id="304" r:id="rId16"/>
    <p:sldId id="313" r:id="rId17"/>
    <p:sldId id="303" r:id="rId18"/>
    <p:sldId id="305" r:id="rId19"/>
    <p:sldId id="315" r:id="rId20"/>
    <p:sldId id="306" r:id="rId21"/>
    <p:sldId id="268" r:id="rId22"/>
  </p:sldIdLst>
  <p:sldSz cx="9144000" cy="5143500" type="screen16x9"/>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32"/>
    <p:restoredTop sz="94741"/>
  </p:normalViewPr>
  <p:slideViewPr>
    <p:cSldViewPr>
      <p:cViewPr varScale="1">
        <p:scale>
          <a:sx n="122" d="100"/>
          <a:sy n="122" d="100"/>
        </p:scale>
        <p:origin x="208" y="3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D1ED5F-AB97-47B5-9F7B-ACDF41A6E0FD}" type="datetimeFigureOut">
              <a:rPr lang="zh-CN" altLang="en-US" smtClean="0"/>
              <a:pPr/>
              <a:t>2020/9/4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036312-6A05-4643-B813-780AEBCA5446}" type="slidenum">
              <a:rPr lang="zh-CN" altLang="en-US" smtClean="0"/>
              <a:pPr/>
              <a:t>‹#›</a:t>
            </a:fld>
            <a:endParaRPr lang="zh-CN" altLang="en-US"/>
          </a:p>
        </p:txBody>
      </p:sp>
    </p:spTree>
    <p:extLst>
      <p:ext uri="{BB962C8B-B14F-4D97-AF65-F5344CB8AC3E}">
        <p14:creationId xmlns:p14="http://schemas.microsoft.com/office/powerpoint/2010/main" val="1317660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a:t>
            </a:fld>
            <a:endParaRPr lang="zh-CN" altLang="en-US"/>
          </a:p>
        </p:txBody>
      </p:sp>
    </p:spTree>
    <p:extLst>
      <p:ext uri="{BB962C8B-B14F-4D97-AF65-F5344CB8AC3E}">
        <p14:creationId xmlns:p14="http://schemas.microsoft.com/office/powerpoint/2010/main" val="545392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10</a:t>
            </a:fld>
            <a:endParaRPr lang="zh-CN" altLang="en-US"/>
          </a:p>
        </p:txBody>
      </p:sp>
    </p:spTree>
    <p:extLst>
      <p:ext uri="{BB962C8B-B14F-4D97-AF65-F5344CB8AC3E}">
        <p14:creationId xmlns:p14="http://schemas.microsoft.com/office/powerpoint/2010/main" val="109797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11</a:t>
            </a:fld>
            <a:endParaRPr lang="zh-CN" altLang="en-US"/>
          </a:p>
        </p:txBody>
      </p:sp>
    </p:spTree>
    <p:extLst>
      <p:ext uri="{BB962C8B-B14F-4D97-AF65-F5344CB8AC3E}">
        <p14:creationId xmlns:p14="http://schemas.microsoft.com/office/powerpoint/2010/main" val="4263496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12</a:t>
            </a:fld>
            <a:endParaRPr lang="zh-CN" altLang="en-US"/>
          </a:p>
        </p:txBody>
      </p:sp>
    </p:spTree>
    <p:extLst>
      <p:ext uri="{BB962C8B-B14F-4D97-AF65-F5344CB8AC3E}">
        <p14:creationId xmlns:p14="http://schemas.microsoft.com/office/powerpoint/2010/main" val="2500798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13</a:t>
            </a:fld>
            <a:endParaRPr lang="zh-CN" altLang="en-US"/>
          </a:p>
        </p:txBody>
      </p:sp>
    </p:spTree>
    <p:extLst>
      <p:ext uri="{BB962C8B-B14F-4D97-AF65-F5344CB8AC3E}">
        <p14:creationId xmlns:p14="http://schemas.microsoft.com/office/powerpoint/2010/main" val="1841975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14</a:t>
            </a:fld>
            <a:endParaRPr lang="zh-CN" altLang="en-US"/>
          </a:p>
        </p:txBody>
      </p:sp>
    </p:spTree>
    <p:extLst>
      <p:ext uri="{BB962C8B-B14F-4D97-AF65-F5344CB8AC3E}">
        <p14:creationId xmlns:p14="http://schemas.microsoft.com/office/powerpoint/2010/main" val="3152915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15</a:t>
            </a:fld>
            <a:endParaRPr lang="zh-CN" altLang="en-US"/>
          </a:p>
        </p:txBody>
      </p:sp>
    </p:spTree>
    <p:extLst>
      <p:ext uri="{BB962C8B-B14F-4D97-AF65-F5344CB8AC3E}">
        <p14:creationId xmlns:p14="http://schemas.microsoft.com/office/powerpoint/2010/main" val="2726325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16</a:t>
            </a:fld>
            <a:endParaRPr lang="zh-CN" altLang="en-US"/>
          </a:p>
        </p:txBody>
      </p:sp>
    </p:spTree>
    <p:extLst>
      <p:ext uri="{BB962C8B-B14F-4D97-AF65-F5344CB8AC3E}">
        <p14:creationId xmlns:p14="http://schemas.microsoft.com/office/powerpoint/2010/main" val="341134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17</a:t>
            </a:fld>
            <a:endParaRPr lang="zh-CN" altLang="en-US"/>
          </a:p>
        </p:txBody>
      </p:sp>
    </p:spTree>
    <p:extLst>
      <p:ext uri="{BB962C8B-B14F-4D97-AF65-F5344CB8AC3E}">
        <p14:creationId xmlns:p14="http://schemas.microsoft.com/office/powerpoint/2010/main" val="2299021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18</a:t>
            </a:fld>
            <a:endParaRPr lang="zh-CN" altLang="en-US"/>
          </a:p>
        </p:txBody>
      </p:sp>
    </p:spTree>
    <p:extLst>
      <p:ext uri="{BB962C8B-B14F-4D97-AF65-F5344CB8AC3E}">
        <p14:creationId xmlns:p14="http://schemas.microsoft.com/office/powerpoint/2010/main" val="3561825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19</a:t>
            </a:fld>
            <a:endParaRPr lang="zh-CN" altLang="en-US"/>
          </a:p>
        </p:txBody>
      </p:sp>
    </p:spTree>
    <p:extLst>
      <p:ext uri="{BB962C8B-B14F-4D97-AF65-F5344CB8AC3E}">
        <p14:creationId xmlns:p14="http://schemas.microsoft.com/office/powerpoint/2010/main" val="44995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2</a:t>
            </a:fld>
            <a:endParaRPr lang="zh-CN" altLang="en-US"/>
          </a:p>
        </p:txBody>
      </p:sp>
    </p:spTree>
    <p:extLst>
      <p:ext uri="{BB962C8B-B14F-4D97-AF65-F5344CB8AC3E}">
        <p14:creationId xmlns:p14="http://schemas.microsoft.com/office/powerpoint/2010/main" val="138669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20</a:t>
            </a:fld>
            <a:endParaRPr lang="zh-CN" altLang="en-US"/>
          </a:p>
        </p:txBody>
      </p:sp>
    </p:spTree>
    <p:extLst>
      <p:ext uri="{BB962C8B-B14F-4D97-AF65-F5344CB8AC3E}">
        <p14:creationId xmlns:p14="http://schemas.microsoft.com/office/powerpoint/2010/main" val="2497624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21</a:t>
            </a:fld>
            <a:endParaRPr lang="zh-CN" altLang="en-US"/>
          </a:p>
        </p:txBody>
      </p:sp>
    </p:spTree>
    <p:extLst>
      <p:ext uri="{BB962C8B-B14F-4D97-AF65-F5344CB8AC3E}">
        <p14:creationId xmlns:p14="http://schemas.microsoft.com/office/powerpoint/2010/main" val="715437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3</a:t>
            </a:fld>
            <a:endParaRPr lang="zh-CN" altLang="en-US"/>
          </a:p>
        </p:txBody>
      </p:sp>
    </p:spTree>
    <p:extLst>
      <p:ext uri="{BB962C8B-B14F-4D97-AF65-F5344CB8AC3E}">
        <p14:creationId xmlns:p14="http://schemas.microsoft.com/office/powerpoint/2010/main" val="1378090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4</a:t>
            </a:fld>
            <a:endParaRPr lang="zh-CN" altLang="en-US"/>
          </a:p>
        </p:txBody>
      </p:sp>
    </p:spTree>
    <p:extLst>
      <p:ext uri="{BB962C8B-B14F-4D97-AF65-F5344CB8AC3E}">
        <p14:creationId xmlns:p14="http://schemas.microsoft.com/office/powerpoint/2010/main" val="2006883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5</a:t>
            </a:fld>
            <a:endParaRPr lang="zh-CN" altLang="en-US"/>
          </a:p>
        </p:txBody>
      </p:sp>
    </p:spTree>
    <p:extLst>
      <p:ext uri="{BB962C8B-B14F-4D97-AF65-F5344CB8AC3E}">
        <p14:creationId xmlns:p14="http://schemas.microsoft.com/office/powerpoint/2010/main" val="654608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6</a:t>
            </a:fld>
            <a:endParaRPr lang="zh-CN" altLang="en-US"/>
          </a:p>
        </p:txBody>
      </p:sp>
    </p:spTree>
    <p:extLst>
      <p:ext uri="{BB962C8B-B14F-4D97-AF65-F5344CB8AC3E}">
        <p14:creationId xmlns:p14="http://schemas.microsoft.com/office/powerpoint/2010/main" val="50982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7</a:t>
            </a:fld>
            <a:endParaRPr lang="zh-CN" altLang="en-US"/>
          </a:p>
        </p:txBody>
      </p:sp>
    </p:spTree>
    <p:extLst>
      <p:ext uri="{BB962C8B-B14F-4D97-AF65-F5344CB8AC3E}">
        <p14:creationId xmlns:p14="http://schemas.microsoft.com/office/powerpoint/2010/main" val="2816316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8</a:t>
            </a:fld>
            <a:endParaRPr lang="zh-CN" altLang="en-US"/>
          </a:p>
        </p:txBody>
      </p:sp>
    </p:spTree>
    <p:extLst>
      <p:ext uri="{BB962C8B-B14F-4D97-AF65-F5344CB8AC3E}">
        <p14:creationId xmlns:p14="http://schemas.microsoft.com/office/powerpoint/2010/main" val="291006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9</a:t>
            </a:fld>
            <a:endParaRPr lang="zh-CN" altLang="en-US"/>
          </a:p>
        </p:txBody>
      </p:sp>
    </p:spTree>
    <p:extLst>
      <p:ext uri="{BB962C8B-B14F-4D97-AF65-F5344CB8AC3E}">
        <p14:creationId xmlns:p14="http://schemas.microsoft.com/office/powerpoint/2010/main" val="99523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1F1F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1F1F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1F1F1"/>
        </a:solidFill>
        <a:effectLst/>
      </p:bgPr>
    </p:bg>
    <p:spTree>
      <p:nvGrpSpPr>
        <p:cNvPr id="1" name=""/>
        <p:cNvGrpSpPr/>
        <p:nvPr/>
      </p:nvGrpSpPr>
      <p:grpSpPr>
        <a:xfrm>
          <a:off x="0" y="0"/>
          <a:ext cx="0" cy="0"/>
          <a:chOff x="0" y="0"/>
          <a:chExt cx="0" cy="0"/>
        </a:xfrm>
      </p:grpSpPr>
      <p:cxnSp>
        <p:nvCxnSpPr>
          <p:cNvPr id="6" name="直接连接符 5"/>
          <p:cNvCxnSpPr/>
          <p:nvPr userDrawn="1"/>
        </p:nvCxnSpPr>
        <p:spPr>
          <a:xfrm>
            <a:off x="434414" y="667289"/>
            <a:ext cx="828092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2020/9/4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 id="214748365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3.jp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143" y="0"/>
            <a:ext cx="9141714"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2"/>
          <p:cNvSpPr txBox="1">
            <a:spLocks noChangeArrowheads="1"/>
          </p:cNvSpPr>
          <p:nvPr/>
        </p:nvSpPr>
        <p:spPr bwMode="auto">
          <a:xfrm>
            <a:off x="1295636" y="976763"/>
            <a:ext cx="6552728" cy="769441"/>
          </a:xfrm>
          <a:prstGeom prst="rect">
            <a:avLst/>
          </a:prstGeom>
          <a:noFill/>
          <a:ln w="9525">
            <a:noFill/>
            <a:miter lim="800000"/>
            <a:headEnd/>
            <a:tailEnd/>
          </a:ln>
        </p:spPr>
        <p:txBody>
          <a:bodyPr wrap="square">
            <a:spAutoFit/>
          </a:bodyPr>
          <a:lstStyle/>
          <a:p>
            <a:pPr algn="ctr"/>
            <a:r>
              <a:rPr lang="zh-CN" altLang="en-US" sz="4400" b="1" dirty="0">
                <a:solidFill>
                  <a:schemeClr val="tx1">
                    <a:lumMod val="85000"/>
                    <a:lumOff val="15000"/>
                  </a:schemeClr>
                </a:solidFill>
                <a:latin typeface="微软雅黑" pitchFamily="34" charset="-122"/>
                <a:ea typeface="微软雅黑" pitchFamily="34" charset="-122"/>
              </a:rPr>
              <a:t>蜗牛睡眠 产品体验报告</a:t>
            </a:r>
            <a:endParaRPr lang="en-US" altLang="zh-CN" sz="4400" b="1" dirty="0">
              <a:solidFill>
                <a:schemeClr val="tx1">
                  <a:lumMod val="85000"/>
                  <a:lumOff val="15000"/>
                </a:schemeClr>
              </a:solidFill>
              <a:latin typeface="微软雅黑" pitchFamily="34" charset="-122"/>
              <a:ea typeface="微软雅黑" pitchFamily="34" charset="-122"/>
            </a:endParaRPr>
          </a:p>
        </p:txBody>
      </p:sp>
      <p:sp>
        <p:nvSpPr>
          <p:cNvPr id="18" name="Text Box 2"/>
          <p:cNvSpPr txBox="1">
            <a:spLocks noChangeArrowheads="1"/>
          </p:cNvSpPr>
          <p:nvPr/>
        </p:nvSpPr>
        <p:spPr bwMode="auto">
          <a:xfrm>
            <a:off x="2987824" y="2139702"/>
            <a:ext cx="4271092" cy="1346907"/>
          </a:xfrm>
          <a:prstGeom prst="rect">
            <a:avLst/>
          </a:prstGeom>
          <a:noFill/>
          <a:ln w="9525">
            <a:noFill/>
            <a:miter lim="800000"/>
            <a:headEnd/>
            <a:tailEnd/>
          </a:ln>
        </p:spPr>
        <p:txBody>
          <a:bodyPr wrap="square">
            <a:spAutoFit/>
          </a:bodyPr>
          <a:lstStyle/>
          <a:p>
            <a:pPr>
              <a:lnSpc>
                <a:spcPct val="150000"/>
              </a:lnSpc>
            </a:pPr>
            <a:r>
              <a:rPr lang="zh-CN" altLang="nl-NL" sz="1400" dirty="0">
                <a:solidFill>
                  <a:schemeClr val="tx1">
                    <a:lumMod val="85000"/>
                    <a:lumOff val="15000"/>
                  </a:schemeClr>
                </a:solidFill>
                <a:latin typeface="微软雅黑" pitchFamily="34" charset="-122"/>
                <a:ea typeface="微软雅黑" pitchFamily="34" charset="-122"/>
              </a:rPr>
              <a:t>体验版本</a:t>
            </a:r>
            <a:r>
              <a:rPr lang="zh-CN" altLang="en-US" sz="1400" dirty="0">
                <a:solidFill>
                  <a:schemeClr val="tx1">
                    <a:lumMod val="85000"/>
                    <a:lumOff val="15000"/>
                  </a:schemeClr>
                </a:solidFill>
                <a:latin typeface="微软雅黑" pitchFamily="34" charset="-122"/>
                <a:ea typeface="微软雅黑" pitchFamily="34" charset="-122"/>
              </a:rPr>
              <a:t>：</a:t>
            </a:r>
            <a:r>
              <a:rPr lang="en-US" altLang="zh-CN" sz="1400" dirty="0">
                <a:solidFill>
                  <a:schemeClr val="tx1">
                    <a:lumMod val="85000"/>
                    <a:lumOff val="15000"/>
                  </a:schemeClr>
                </a:solidFill>
                <a:latin typeface="微软雅黑" pitchFamily="34" charset="-122"/>
                <a:ea typeface="微软雅黑" pitchFamily="34" charset="-122"/>
              </a:rPr>
              <a:t>V3.8.8</a:t>
            </a:r>
          </a:p>
          <a:p>
            <a:pPr>
              <a:lnSpc>
                <a:spcPct val="150000"/>
              </a:lnSpc>
            </a:pPr>
            <a:r>
              <a:rPr lang="zh-CN" altLang="nl-NL" sz="1400" dirty="0">
                <a:solidFill>
                  <a:schemeClr val="tx1">
                    <a:lumMod val="85000"/>
                    <a:lumOff val="15000"/>
                  </a:schemeClr>
                </a:solidFill>
                <a:latin typeface="微软雅黑" pitchFamily="34" charset="-122"/>
                <a:ea typeface="微软雅黑" pitchFamily="34" charset="-122"/>
              </a:rPr>
              <a:t>体验</a:t>
            </a:r>
            <a:r>
              <a:rPr lang="zh-CN" altLang="en-US" sz="1400" dirty="0">
                <a:solidFill>
                  <a:schemeClr val="tx1">
                    <a:lumMod val="85000"/>
                    <a:lumOff val="15000"/>
                  </a:schemeClr>
                </a:solidFill>
                <a:latin typeface="微软雅黑" pitchFamily="34" charset="-122"/>
                <a:ea typeface="微软雅黑" pitchFamily="34" charset="-122"/>
              </a:rPr>
              <a:t>时间：</a:t>
            </a:r>
            <a:r>
              <a:rPr lang="en-US" altLang="zh-CN" sz="1400" dirty="0">
                <a:solidFill>
                  <a:schemeClr val="tx1">
                    <a:lumMod val="85000"/>
                    <a:lumOff val="15000"/>
                  </a:schemeClr>
                </a:solidFill>
                <a:latin typeface="微软雅黑" pitchFamily="34" charset="-122"/>
                <a:ea typeface="微软雅黑" pitchFamily="34" charset="-122"/>
              </a:rPr>
              <a:t>2018.06</a:t>
            </a:r>
          </a:p>
          <a:p>
            <a:pPr>
              <a:lnSpc>
                <a:spcPct val="150000"/>
              </a:lnSpc>
            </a:pPr>
            <a:r>
              <a:rPr lang="zh-CN" altLang="en-US" sz="1400" dirty="0">
                <a:solidFill>
                  <a:schemeClr val="tx1">
                    <a:lumMod val="85000"/>
                    <a:lumOff val="15000"/>
                  </a:schemeClr>
                </a:solidFill>
                <a:latin typeface="微软雅黑" pitchFamily="34" charset="-122"/>
                <a:ea typeface="微软雅黑" pitchFamily="34" charset="-122"/>
              </a:rPr>
              <a:t>机型：</a:t>
            </a:r>
            <a:r>
              <a:rPr lang="en-US" altLang="zh-CN" sz="1400" dirty="0" err="1">
                <a:solidFill>
                  <a:schemeClr val="tx1">
                    <a:lumMod val="85000"/>
                    <a:lumOff val="15000"/>
                  </a:schemeClr>
                </a:solidFill>
                <a:latin typeface="微软雅黑" pitchFamily="34" charset="-122"/>
                <a:ea typeface="微软雅黑" pitchFamily="34" charset="-122"/>
              </a:rPr>
              <a:t>Iphone</a:t>
            </a:r>
            <a:r>
              <a:rPr lang="zh-CN" altLang="en-US" sz="1400" dirty="0">
                <a:solidFill>
                  <a:schemeClr val="tx1">
                    <a:lumMod val="85000"/>
                    <a:lumOff val="15000"/>
                  </a:schemeClr>
                </a:solidFill>
                <a:latin typeface="微软雅黑" pitchFamily="34" charset="-122"/>
                <a:ea typeface="微软雅黑" pitchFamily="34" charset="-122"/>
              </a:rPr>
              <a:t> </a:t>
            </a:r>
            <a:r>
              <a:rPr lang="en-US" altLang="zh-CN" sz="1400" dirty="0">
                <a:solidFill>
                  <a:schemeClr val="tx1">
                    <a:lumMod val="85000"/>
                    <a:lumOff val="15000"/>
                  </a:schemeClr>
                </a:solidFill>
                <a:latin typeface="微软雅黑" pitchFamily="34" charset="-122"/>
                <a:ea typeface="微软雅黑" pitchFamily="34" charset="-122"/>
              </a:rPr>
              <a:t>7</a:t>
            </a:r>
            <a:r>
              <a:rPr lang="zh-CN" altLang="en-US" sz="1400" dirty="0">
                <a:solidFill>
                  <a:schemeClr val="tx1">
                    <a:lumMod val="85000"/>
                    <a:lumOff val="15000"/>
                  </a:schemeClr>
                </a:solidFill>
                <a:latin typeface="微软雅黑" pitchFamily="34" charset="-122"/>
                <a:ea typeface="微软雅黑" pitchFamily="34" charset="-122"/>
              </a:rPr>
              <a:t> </a:t>
            </a:r>
            <a:r>
              <a:rPr lang="en-US" altLang="zh-CN" sz="1400" dirty="0">
                <a:solidFill>
                  <a:schemeClr val="tx1">
                    <a:lumMod val="85000"/>
                    <a:lumOff val="15000"/>
                  </a:schemeClr>
                </a:solidFill>
                <a:latin typeface="微软雅黑" pitchFamily="34" charset="-122"/>
                <a:ea typeface="微软雅黑" pitchFamily="34" charset="-122"/>
              </a:rPr>
              <a:t>plus</a:t>
            </a:r>
          </a:p>
          <a:p>
            <a:pPr>
              <a:lnSpc>
                <a:spcPct val="150000"/>
              </a:lnSpc>
            </a:pPr>
            <a:r>
              <a:rPr lang="zh-CN" altLang="en-US" sz="1400" dirty="0">
                <a:solidFill>
                  <a:schemeClr val="tx1">
                    <a:lumMod val="85000"/>
                    <a:lumOff val="15000"/>
                  </a:schemeClr>
                </a:solidFill>
                <a:latin typeface="微软雅黑" pitchFamily="34" charset="-122"/>
                <a:ea typeface="微软雅黑" pitchFamily="34" charset="-122"/>
              </a:rPr>
              <a:t>系统：</a:t>
            </a:r>
            <a:r>
              <a:rPr lang="en-US" altLang="zh-CN" sz="1400" dirty="0">
                <a:solidFill>
                  <a:schemeClr val="tx1">
                    <a:lumMod val="85000"/>
                    <a:lumOff val="15000"/>
                  </a:schemeClr>
                </a:solidFill>
                <a:latin typeface="微软雅黑" pitchFamily="34" charset="-122"/>
                <a:ea typeface="微软雅黑" pitchFamily="34" charset="-122"/>
              </a:rPr>
              <a:t>IOS</a:t>
            </a:r>
            <a:endParaRPr lang="nl-NL" altLang="zh-CN" sz="1400" dirty="0">
              <a:solidFill>
                <a:schemeClr val="tx1">
                  <a:lumMod val="85000"/>
                  <a:lumOff val="15000"/>
                </a:schemeClr>
              </a:solidFill>
              <a:latin typeface="微软雅黑" pitchFamily="34" charset="-122"/>
              <a:ea typeface="微软雅黑" pitchFamily="34" charset="-122"/>
            </a:endParaRPr>
          </a:p>
        </p:txBody>
      </p:sp>
      <p:pic>
        <p:nvPicPr>
          <p:cNvPr id="4" name="Children%27s Dawn Blessing.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9165989" y="33419"/>
            <a:ext cx="443702" cy="443702"/>
          </a:xfrm>
          <a:prstGeom prst="rect">
            <a:avLst/>
          </a:prstGeom>
        </p:spPr>
      </p:pic>
      <p:pic>
        <p:nvPicPr>
          <p:cNvPr id="7" name="图片 6">
            <a:extLst>
              <a:ext uri="{FF2B5EF4-FFF2-40B4-BE49-F238E27FC236}">
                <a16:creationId xmlns:a16="http://schemas.microsoft.com/office/drawing/2014/main" id="{A264780D-9CC5-1C45-A8FC-CBFAB758E8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3688" y="2325990"/>
            <a:ext cx="1080120" cy="974329"/>
          </a:xfrm>
          <a:prstGeom prst="rect">
            <a:avLst/>
          </a:prstGeom>
        </p:spPr>
      </p:pic>
    </p:spTree>
    <p:extLst>
      <p:ext uri="{BB962C8B-B14F-4D97-AF65-F5344CB8AC3E}">
        <p14:creationId xmlns:p14="http://schemas.microsoft.com/office/powerpoint/2010/main" val="327039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17"/>
                                        </p:tgtEl>
                                        <p:attrNameLst>
                                          <p:attrName>style.visibility</p:attrName>
                                        </p:attrNameLst>
                                      </p:cBhvr>
                                      <p:to>
                                        <p:strVal val="visible"/>
                                      </p:to>
                                    </p:set>
                                    <p:anim calcmode="lin" valueType="num">
                                      <p:cBhvr>
                                        <p:cTn id="10" dur="8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1" dur="800" fill="hold"/>
                                        <p:tgtEl>
                                          <p:spTgt spid="17"/>
                                        </p:tgtEl>
                                        <p:attrNameLst>
                                          <p:attrName>ppt_y</p:attrName>
                                        </p:attrNameLst>
                                      </p:cBhvr>
                                      <p:tavLst>
                                        <p:tav tm="0">
                                          <p:val>
                                            <p:strVal val="#ppt_y"/>
                                          </p:val>
                                        </p:tav>
                                        <p:tav tm="100000">
                                          <p:val>
                                            <p:strVal val="#ppt_y"/>
                                          </p:val>
                                        </p:tav>
                                      </p:tavLst>
                                    </p:anim>
                                    <p:anim calcmode="lin" valueType="num">
                                      <p:cBhvr>
                                        <p:cTn id="12" dur="8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3" dur="8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4" dur="800" tmFilter="0,0; .5, 1; 1, 1"/>
                                        <p:tgtEl>
                                          <p:spTgt spid="17"/>
                                        </p:tgtEl>
                                      </p:cBhvr>
                                    </p:animEffect>
                                  </p:childTnLst>
                                </p:cTn>
                              </p:par>
                            </p:childTnLst>
                          </p:cTn>
                        </p:par>
                        <p:par>
                          <p:cTn id="15" fill="hold">
                            <p:stCondLst>
                              <p:cond delay="152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4"/>
                </p:tgtEl>
              </p:cMediaNode>
            </p:audio>
          </p:childTnLst>
        </p:cTn>
      </p:par>
    </p:tnLst>
    <p:bldLst>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E51596-3966-BE41-A677-ED1287517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593" y="843558"/>
            <a:ext cx="2416305" cy="4104808"/>
          </a:xfrm>
          <a:prstGeom prst="rect">
            <a:avLst/>
          </a:prstGeom>
        </p:spPr>
      </p:pic>
      <p:sp>
        <p:nvSpPr>
          <p:cNvPr id="16" name="TextBox 15"/>
          <p:cNvSpPr txBox="1"/>
          <p:nvPr/>
        </p:nvSpPr>
        <p:spPr>
          <a:xfrm>
            <a:off x="355782" y="205624"/>
            <a:ext cx="2735044" cy="400110"/>
          </a:xfrm>
          <a:prstGeom prst="rect">
            <a:avLst/>
          </a:prstGeom>
          <a:noFill/>
        </p:spPr>
        <p:txBody>
          <a:bodyPr wrap="none" rtlCol="0">
            <a:spAutoFit/>
          </a:bodyPr>
          <a:lstStyle/>
          <a:p>
            <a:r>
              <a:rPr lang="en-US" altLang="zh-CN" sz="2000" b="1" dirty="0">
                <a:solidFill>
                  <a:schemeClr val="accent1"/>
                </a:solidFill>
                <a:latin typeface="微软雅黑" pitchFamily="34" charset="-122"/>
                <a:ea typeface="微软雅黑" pitchFamily="34" charset="-122"/>
              </a:rPr>
              <a:t>1.</a:t>
            </a:r>
            <a:r>
              <a:rPr lang="zh-CN" altLang="en-US" sz="2000" b="1" dirty="0">
                <a:solidFill>
                  <a:schemeClr val="accent1"/>
                </a:solidFill>
                <a:latin typeface="微软雅黑" pitchFamily="34" charset="-122"/>
                <a:ea typeface="微软雅黑" pitchFamily="34" charset="-122"/>
              </a:rPr>
              <a:t> 功能体验</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首页 睡觉</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pic>
        <p:nvPicPr>
          <p:cNvPr id="5" name="图片 4">
            <a:extLst>
              <a:ext uri="{FF2B5EF4-FFF2-40B4-BE49-F238E27FC236}">
                <a16:creationId xmlns:a16="http://schemas.microsoft.com/office/drawing/2014/main" id="{59C9FAE8-59CB-F449-9362-1D92660B4B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843558"/>
            <a:ext cx="2341033" cy="4063721"/>
          </a:xfrm>
          <a:prstGeom prst="rect">
            <a:avLst/>
          </a:prstGeom>
        </p:spPr>
      </p:pic>
      <p:sp>
        <p:nvSpPr>
          <p:cNvPr id="12" name="圆角矩形 11">
            <a:extLst>
              <a:ext uri="{FF2B5EF4-FFF2-40B4-BE49-F238E27FC236}">
                <a16:creationId xmlns:a16="http://schemas.microsoft.com/office/drawing/2014/main" id="{CFAC7CE5-A9DE-6B48-971A-B94655F111B6}"/>
              </a:ext>
            </a:extLst>
          </p:cNvPr>
          <p:cNvSpPr/>
          <p:nvPr/>
        </p:nvSpPr>
        <p:spPr>
          <a:xfrm>
            <a:off x="1529620" y="1059581"/>
            <a:ext cx="533885" cy="3210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圆角矩形 12">
            <a:extLst>
              <a:ext uri="{FF2B5EF4-FFF2-40B4-BE49-F238E27FC236}">
                <a16:creationId xmlns:a16="http://schemas.microsoft.com/office/drawing/2014/main" id="{5B5A0E01-35A0-504B-9DE4-380763D7C28B}"/>
              </a:ext>
            </a:extLst>
          </p:cNvPr>
          <p:cNvSpPr/>
          <p:nvPr/>
        </p:nvSpPr>
        <p:spPr>
          <a:xfrm>
            <a:off x="4295893" y="4731636"/>
            <a:ext cx="864096" cy="28838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100BE184-1D66-4548-990F-4FAFAB1DEF0F}"/>
              </a:ext>
            </a:extLst>
          </p:cNvPr>
          <p:cNvSpPr txBox="1"/>
          <p:nvPr/>
        </p:nvSpPr>
        <p:spPr>
          <a:xfrm>
            <a:off x="5652120" y="1635646"/>
            <a:ext cx="2880320" cy="830997"/>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活动：</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奖金激励，增加用户活跃度，促活，同时帮助养成良好的作息习惯</a:t>
            </a:r>
          </a:p>
        </p:txBody>
      </p:sp>
    </p:spTree>
    <p:extLst>
      <p:ext uri="{BB962C8B-B14F-4D97-AF65-F5344CB8AC3E}">
        <p14:creationId xmlns:p14="http://schemas.microsoft.com/office/powerpoint/2010/main" val="208197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2735044" cy="400110"/>
          </a:xfrm>
          <a:prstGeom prst="rect">
            <a:avLst/>
          </a:prstGeom>
          <a:noFill/>
        </p:spPr>
        <p:txBody>
          <a:bodyPr wrap="none" rtlCol="0">
            <a:spAutoFit/>
          </a:bodyPr>
          <a:lstStyle/>
          <a:p>
            <a:r>
              <a:rPr lang="en-US" altLang="zh-CN" sz="2000" b="1" dirty="0">
                <a:solidFill>
                  <a:schemeClr val="accent1"/>
                </a:solidFill>
                <a:latin typeface="微软雅黑" pitchFamily="34" charset="-122"/>
                <a:ea typeface="微软雅黑" pitchFamily="34" charset="-122"/>
              </a:rPr>
              <a:t>1.</a:t>
            </a:r>
            <a:r>
              <a:rPr lang="zh-CN" altLang="en-US" sz="2000" b="1" dirty="0">
                <a:solidFill>
                  <a:schemeClr val="accent1"/>
                </a:solidFill>
                <a:latin typeface="微软雅黑" pitchFamily="34" charset="-122"/>
                <a:ea typeface="微软雅黑" pitchFamily="34" charset="-122"/>
              </a:rPr>
              <a:t> 功能体验</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首页 睡觉</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pic>
        <p:nvPicPr>
          <p:cNvPr id="14" name="图片 13">
            <a:extLst>
              <a:ext uri="{FF2B5EF4-FFF2-40B4-BE49-F238E27FC236}">
                <a16:creationId xmlns:a16="http://schemas.microsoft.com/office/drawing/2014/main" id="{CA018773-6F29-D443-93B9-22204C29C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987574"/>
            <a:ext cx="1985084" cy="3460560"/>
          </a:xfrm>
          <a:prstGeom prst="rect">
            <a:avLst/>
          </a:prstGeom>
        </p:spPr>
      </p:pic>
      <p:sp>
        <p:nvSpPr>
          <p:cNvPr id="13" name="圆角矩形 12">
            <a:extLst>
              <a:ext uri="{FF2B5EF4-FFF2-40B4-BE49-F238E27FC236}">
                <a16:creationId xmlns:a16="http://schemas.microsoft.com/office/drawing/2014/main" id="{5B5A0E01-35A0-504B-9DE4-380763D7C28B}"/>
              </a:ext>
            </a:extLst>
          </p:cNvPr>
          <p:cNvSpPr/>
          <p:nvPr/>
        </p:nvSpPr>
        <p:spPr>
          <a:xfrm>
            <a:off x="1835696" y="1170536"/>
            <a:ext cx="533885" cy="3210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a:extLst>
              <a:ext uri="{FF2B5EF4-FFF2-40B4-BE49-F238E27FC236}">
                <a16:creationId xmlns:a16="http://schemas.microsoft.com/office/drawing/2014/main" id="{22CCAD20-6611-A143-B36E-69FAB48705E6}"/>
              </a:ext>
            </a:extLst>
          </p:cNvPr>
          <p:cNvPicPr>
            <a:picLocks noChangeAspect="1"/>
          </p:cNvPicPr>
          <p:nvPr/>
        </p:nvPicPr>
        <p:blipFill rotWithShape="1">
          <a:blip r:embed="rId5">
            <a:extLst>
              <a:ext uri="{28A0092B-C50C-407E-A947-70E740481C1C}">
                <a14:useLocalDpi xmlns:a14="http://schemas.microsoft.com/office/drawing/2010/main" val="0"/>
              </a:ext>
            </a:extLst>
          </a:blip>
          <a:srcRect t="5877"/>
          <a:stretch/>
        </p:blipFill>
        <p:spPr>
          <a:xfrm>
            <a:off x="4572383" y="987573"/>
            <a:ext cx="2068126" cy="3460561"/>
          </a:xfrm>
          <a:prstGeom prst="rect">
            <a:avLst/>
          </a:prstGeom>
        </p:spPr>
      </p:pic>
      <p:pic>
        <p:nvPicPr>
          <p:cNvPr id="6" name="图片 5">
            <a:extLst>
              <a:ext uri="{FF2B5EF4-FFF2-40B4-BE49-F238E27FC236}">
                <a16:creationId xmlns:a16="http://schemas.microsoft.com/office/drawing/2014/main" id="{16395DB4-4BFF-AC47-B60F-4D35AE203D63}"/>
              </a:ext>
            </a:extLst>
          </p:cNvPr>
          <p:cNvPicPr>
            <a:picLocks noChangeAspect="1"/>
          </p:cNvPicPr>
          <p:nvPr/>
        </p:nvPicPr>
        <p:blipFill rotWithShape="1">
          <a:blip r:embed="rId6">
            <a:extLst>
              <a:ext uri="{28A0092B-C50C-407E-A947-70E740481C1C}">
                <a14:useLocalDpi xmlns:a14="http://schemas.microsoft.com/office/drawing/2010/main" val="0"/>
              </a:ext>
            </a:extLst>
          </a:blip>
          <a:srcRect t="4941"/>
          <a:stretch/>
        </p:blipFill>
        <p:spPr>
          <a:xfrm>
            <a:off x="2524636" y="987573"/>
            <a:ext cx="2047747" cy="3460561"/>
          </a:xfrm>
          <a:prstGeom prst="rect">
            <a:avLst/>
          </a:prstGeom>
        </p:spPr>
      </p:pic>
      <p:sp>
        <p:nvSpPr>
          <p:cNvPr id="15" name="文本框 14">
            <a:extLst>
              <a:ext uri="{FF2B5EF4-FFF2-40B4-BE49-F238E27FC236}">
                <a16:creationId xmlns:a16="http://schemas.microsoft.com/office/drawing/2014/main" id="{85FF0567-A28E-0446-AE7E-02C5B991416E}"/>
              </a:ext>
            </a:extLst>
          </p:cNvPr>
          <p:cNvSpPr txBox="1"/>
          <p:nvPr/>
        </p:nvSpPr>
        <p:spPr>
          <a:xfrm>
            <a:off x="6672032" y="2019493"/>
            <a:ext cx="2016224" cy="120032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界面唯美，风格统一</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弹幕社交，你不是一个人</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（视频</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语音考虑加弹幕？）</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圆角矩形 16">
            <a:extLst>
              <a:ext uri="{FF2B5EF4-FFF2-40B4-BE49-F238E27FC236}">
                <a16:creationId xmlns:a16="http://schemas.microsoft.com/office/drawing/2014/main" id="{0DE1FE19-3B7E-2F47-A367-A4C839CC3C2C}"/>
              </a:ext>
            </a:extLst>
          </p:cNvPr>
          <p:cNvSpPr/>
          <p:nvPr/>
        </p:nvSpPr>
        <p:spPr>
          <a:xfrm>
            <a:off x="4805292" y="3579862"/>
            <a:ext cx="1638916" cy="43204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7262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2658100" cy="400110"/>
          </a:xfrm>
          <a:prstGeom prst="rect">
            <a:avLst/>
          </a:prstGeom>
          <a:noFill/>
        </p:spPr>
        <p:txBody>
          <a:bodyPr wrap="none" rtlCol="0">
            <a:spAutoFit/>
          </a:bodyPr>
          <a:lstStyle/>
          <a:p>
            <a:r>
              <a:rPr lang="en-US" altLang="zh-CN" sz="2000" b="1" dirty="0">
                <a:solidFill>
                  <a:schemeClr val="accent1"/>
                </a:solidFill>
                <a:latin typeface="微软雅黑" pitchFamily="34" charset="-122"/>
                <a:ea typeface="微软雅黑" pitchFamily="34" charset="-122"/>
              </a:rPr>
              <a:t>2.</a:t>
            </a:r>
            <a:r>
              <a:rPr lang="zh-CN" altLang="en-US" sz="2000" b="1" dirty="0">
                <a:solidFill>
                  <a:schemeClr val="accent1"/>
                </a:solidFill>
                <a:latin typeface="微软雅黑" pitchFamily="34" charset="-122"/>
                <a:ea typeface="微软雅黑" pitchFamily="34" charset="-122"/>
              </a:rPr>
              <a:t> 功能体验</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助眠模块</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pic>
        <p:nvPicPr>
          <p:cNvPr id="3" name="图片 2">
            <a:extLst>
              <a:ext uri="{FF2B5EF4-FFF2-40B4-BE49-F238E27FC236}">
                <a16:creationId xmlns:a16="http://schemas.microsoft.com/office/drawing/2014/main" id="{9AA482A4-A855-2F4F-B2F8-23FCF617C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782" y="771550"/>
            <a:ext cx="2006556" cy="3481254"/>
          </a:xfrm>
          <a:prstGeom prst="rect">
            <a:avLst/>
          </a:prstGeom>
        </p:spPr>
      </p:pic>
      <p:pic>
        <p:nvPicPr>
          <p:cNvPr id="6" name="图片 5">
            <a:extLst>
              <a:ext uri="{FF2B5EF4-FFF2-40B4-BE49-F238E27FC236}">
                <a16:creationId xmlns:a16="http://schemas.microsoft.com/office/drawing/2014/main" id="{66ADCE07-7D9E-4D42-BE3F-785E96EF6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338" y="774277"/>
            <a:ext cx="2016224" cy="3490552"/>
          </a:xfrm>
          <a:prstGeom prst="rect">
            <a:avLst/>
          </a:prstGeom>
        </p:spPr>
      </p:pic>
      <p:pic>
        <p:nvPicPr>
          <p:cNvPr id="11" name="图片 10">
            <a:extLst>
              <a:ext uri="{FF2B5EF4-FFF2-40B4-BE49-F238E27FC236}">
                <a16:creationId xmlns:a16="http://schemas.microsoft.com/office/drawing/2014/main" id="{2EDE2102-A0AF-4745-9E5D-1959AAA1DB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8562" y="778926"/>
            <a:ext cx="2018817" cy="3481254"/>
          </a:xfrm>
          <a:prstGeom prst="rect">
            <a:avLst/>
          </a:prstGeom>
        </p:spPr>
      </p:pic>
      <p:sp>
        <p:nvSpPr>
          <p:cNvPr id="7" name="圆角矩形 6">
            <a:extLst>
              <a:ext uri="{FF2B5EF4-FFF2-40B4-BE49-F238E27FC236}">
                <a16:creationId xmlns:a16="http://schemas.microsoft.com/office/drawing/2014/main" id="{6E39410F-CB6E-5D46-9897-5B381AAD24DC}"/>
              </a:ext>
            </a:extLst>
          </p:cNvPr>
          <p:cNvSpPr/>
          <p:nvPr/>
        </p:nvSpPr>
        <p:spPr>
          <a:xfrm>
            <a:off x="2390829" y="1062487"/>
            <a:ext cx="1851729" cy="2880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圆角矩形 8">
            <a:extLst>
              <a:ext uri="{FF2B5EF4-FFF2-40B4-BE49-F238E27FC236}">
                <a16:creationId xmlns:a16="http://schemas.microsoft.com/office/drawing/2014/main" id="{9B5A8438-AF23-2E42-8E52-E81C738DAFB9}"/>
              </a:ext>
            </a:extLst>
          </p:cNvPr>
          <p:cNvSpPr/>
          <p:nvPr/>
        </p:nvSpPr>
        <p:spPr>
          <a:xfrm>
            <a:off x="4798240" y="1062487"/>
            <a:ext cx="1570854" cy="2880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9A39C104-C6B0-4D4F-9742-9B1942CE4F81}"/>
              </a:ext>
            </a:extLst>
          </p:cNvPr>
          <p:cNvSpPr txBox="1"/>
          <p:nvPr/>
        </p:nvSpPr>
        <p:spPr>
          <a:xfrm>
            <a:off x="6533383" y="1325654"/>
            <a:ext cx="2175406" cy="2677656"/>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助眠音乐</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睡眠商城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自然音</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精品：原创轻音乐</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助眠曲</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睡前故事：喜马拉雅合作</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数羊：温柔系，宝宝版，方言版</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自定义</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种类丰富，总有你喜欢的菜</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圆角矩形 11">
            <a:extLst>
              <a:ext uri="{FF2B5EF4-FFF2-40B4-BE49-F238E27FC236}">
                <a16:creationId xmlns:a16="http://schemas.microsoft.com/office/drawing/2014/main" id="{3DE9A68A-794F-AD4E-974E-E10422CD6742}"/>
              </a:ext>
            </a:extLst>
          </p:cNvPr>
          <p:cNvSpPr/>
          <p:nvPr/>
        </p:nvSpPr>
        <p:spPr>
          <a:xfrm>
            <a:off x="355781" y="2067694"/>
            <a:ext cx="2035047" cy="72008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文本框 1">
            <a:extLst>
              <a:ext uri="{FF2B5EF4-FFF2-40B4-BE49-F238E27FC236}">
                <a16:creationId xmlns:a16="http://schemas.microsoft.com/office/drawing/2014/main" id="{01EACEDA-9336-8947-A95A-6753549F3B02}"/>
              </a:ext>
            </a:extLst>
          </p:cNvPr>
          <p:cNvSpPr txBox="1"/>
          <p:nvPr/>
        </p:nvSpPr>
        <p:spPr>
          <a:xfrm>
            <a:off x="709216" y="4357025"/>
            <a:ext cx="7066683" cy="646331"/>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原创催眠音乐，缩短入睡时间</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经过医学论证，助眠音乐分为三种舒缓音乐、自然声（流水、海浪、风等）、和白噪声（发动机、电视机声音），蜗牛睡眠的催眠曲是将声音一点点揉进去，进行混合</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D</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音效，制作悦耳有效的催眠音乐。</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同时设有收费曲目（盈利方式之一）</a:t>
            </a:r>
          </a:p>
        </p:txBody>
      </p:sp>
    </p:spTree>
    <p:extLst>
      <p:ext uri="{BB962C8B-B14F-4D97-AF65-F5344CB8AC3E}">
        <p14:creationId xmlns:p14="http://schemas.microsoft.com/office/powerpoint/2010/main" val="259150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3171061" cy="400110"/>
          </a:xfrm>
          <a:prstGeom prst="rect">
            <a:avLst/>
          </a:prstGeom>
          <a:noFill/>
        </p:spPr>
        <p:txBody>
          <a:bodyPr wrap="none" rtlCol="0">
            <a:spAutoFit/>
          </a:bodyPr>
          <a:lstStyle/>
          <a:p>
            <a:r>
              <a:rPr lang="en-US" altLang="zh-CN" sz="2000" b="1" dirty="0">
                <a:solidFill>
                  <a:schemeClr val="accent1"/>
                </a:solidFill>
                <a:latin typeface="微软雅黑" pitchFamily="34" charset="-122"/>
                <a:ea typeface="微软雅黑" pitchFamily="34" charset="-122"/>
              </a:rPr>
              <a:t>2.</a:t>
            </a:r>
            <a:r>
              <a:rPr lang="zh-CN" altLang="en-US" sz="2000" b="1" dirty="0">
                <a:solidFill>
                  <a:schemeClr val="accent1"/>
                </a:solidFill>
                <a:latin typeface="微软雅黑" pitchFamily="34" charset="-122"/>
                <a:ea typeface="微软雅黑" pitchFamily="34" charset="-122"/>
              </a:rPr>
              <a:t> 功能体验</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睡眠记录模块</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pic>
        <p:nvPicPr>
          <p:cNvPr id="4" name="图片 3">
            <a:extLst>
              <a:ext uri="{FF2B5EF4-FFF2-40B4-BE49-F238E27FC236}">
                <a16:creationId xmlns:a16="http://schemas.microsoft.com/office/drawing/2014/main" id="{AA10177B-D99D-594C-8117-2AB410F7B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671" y="843423"/>
            <a:ext cx="2448272" cy="4190879"/>
          </a:xfrm>
          <a:prstGeom prst="rect">
            <a:avLst/>
          </a:prstGeom>
        </p:spPr>
      </p:pic>
      <p:sp>
        <p:nvSpPr>
          <p:cNvPr id="9" name="文本框 8">
            <a:extLst>
              <a:ext uri="{FF2B5EF4-FFF2-40B4-BE49-F238E27FC236}">
                <a16:creationId xmlns:a16="http://schemas.microsoft.com/office/drawing/2014/main" id="{05633EDB-C2A7-E441-B05A-064286404D30}"/>
              </a:ext>
            </a:extLst>
          </p:cNvPr>
          <p:cNvSpPr txBox="1"/>
          <p:nvPr/>
        </p:nvSpPr>
        <p:spPr>
          <a:xfrm>
            <a:off x="4688661" y="2139702"/>
            <a:ext cx="2726622" cy="1167692"/>
          </a:xfrm>
          <a:prstGeom prst="rect">
            <a:avLst/>
          </a:prstGeom>
          <a:noFill/>
        </p:spPr>
        <p:txBody>
          <a:bodyPr wrap="square" rtlCol="0">
            <a:spAutoFit/>
          </a:bodyPr>
          <a:lstStyle/>
          <a:p>
            <a:pPr latinLnBrk="1">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简单的数据、图表展示</a:t>
            </a:r>
          </a:p>
          <a:p>
            <a:pPr latinLnBrk="1">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突出数据结果</a:t>
            </a:r>
          </a:p>
          <a:p>
            <a:pPr latinLnBrk="1">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数据丰富，可以展示日、周、月度睡眠的图表报告</a:t>
            </a:r>
          </a:p>
        </p:txBody>
      </p:sp>
      <p:sp>
        <p:nvSpPr>
          <p:cNvPr id="12" name="圆角矩形 11">
            <a:extLst>
              <a:ext uri="{FF2B5EF4-FFF2-40B4-BE49-F238E27FC236}">
                <a16:creationId xmlns:a16="http://schemas.microsoft.com/office/drawing/2014/main" id="{563FA019-98DE-2F48-A575-724530932BD8}"/>
              </a:ext>
            </a:extLst>
          </p:cNvPr>
          <p:cNvSpPr/>
          <p:nvPr/>
        </p:nvSpPr>
        <p:spPr>
          <a:xfrm>
            <a:off x="1877735" y="771550"/>
            <a:ext cx="1254105" cy="30456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圆角矩形 12">
            <a:extLst>
              <a:ext uri="{FF2B5EF4-FFF2-40B4-BE49-F238E27FC236}">
                <a16:creationId xmlns:a16="http://schemas.microsoft.com/office/drawing/2014/main" id="{1A9A33C9-DB98-AB44-97A0-43372FDABE01}"/>
              </a:ext>
            </a:extLst>
          </p:cNvPr>
          <p:cNvSpPr/>
          <p:nvPr/>
        </p:nvSpPr>
        <p:spPr>
          <a:xfrm>
            <a:off x="3440214" y="816098"/>
            <a:ext cx="309730" cy="26001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CDBD16C0-9231-CA45-846E-D654267E214B}"/>
              </a:ext>
            </a:extLst>
          </p:cNvPr>
          <p:cNvSpPr txBox="1"/>
          <p:nvPr/>
        </p:nvSpPr>
        <p:spPr>
          <a:xfrm>
            <a:off x="3749943" y="771550"/>
            <a:ext cx="1877437"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删除记录：节约手机内存</a:t>
            </a:r>
          </a:p>
        </p:txBody>
      </p:sp>
    </p:spTree>
    <p:extLst>
      <p:ext uri="{BB962C8B-B14F-4D97-AF65-F5344CB8AC3E}">
        <p14:creationId xmlns:p14="http://schemas.microsoft.com/office/powerpoint/2010/main" val="31824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3171061" cy="400110"/>
          </a:xfrm>
          <a:prstGeom prst="rect">
            <a:avLst/>
          </a:prstGeom>
          <a:noFill/>
        </p:spPr>
        <p:txBody>
          <a:bodyPr wrap="none" rtlCol="0">
            <a:spAutoFit/>
          </a:bodyPr>
          <a:lstStyle/>
          <a:p>
            <a:r>
              <a:rPr lang="en-US" altLang="zh-CN" sz="2000" b="1" dirty="0">
                <a:solidFill>
                  <a:schemeClr val="accent1"/>
                </a:solidFill>
                <a:latin typeface="微软雅黑" pitchFamily="34" charset="-122"/>
                <a:ea typeface="微软雅黑" pitchFamily="34" charset="-122"/>
              </a:rPr>
              <a:t>2.</a:t>
            </a:r>
            <a:r>
              <a:rPr lang="zh-CN" altLang="en-US" sz="2000" b="1" dirty="0">
                <a:solidFill>
                  <a:schemeClr val="accent1"/>
                </a:solidFill>
                <a:latin typeface="微软雅黑" pitchFamily="34" charset="-122"/>
                <a:ea typeface="微软雅黑" pitchFamily="34" charset="-122"/>
              </a:rPr>
              <a:t> 功能体验</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睡眠记录模块</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pic>
        <p:nvPicPr>
          <p:cNvPr id="7" name="图片 6">
            <a:extLst>
              <a:ext uri="{FF2B5EF4-FFF2-40B4-BE49-F238E27FC236}">
                <a16:creationId xmlns:a16="http://schemas.microsoft.com/office/drawing/2014/main" id="{F8F8C4A3-22AD-184D-8477-D19D16D24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059582"/>
            <a:ext cx="2016224" cy="3505502"/>
          </a:xfrm>
          <a:prstGeom prst="rect">
            <a:avLst/>
          </a:prstGeom>
        </p:spPr>
      </p:pic>
      <p:pic>
        <p:nvPicPr>
          <p:cNvPr id="10" name="图片 9">
            <a:extLst>
              <a:ext uri="{FF2B5EF4-FFF2-40B4-BE49-F238E27FC236}">
                <a16:creationId xmlns:a16="http://schemas.microsoft.com/office/drawing/2014/main" id="{3AD534C7-5E4F-3A4A-B296-5C17E8A7F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5776" y="1045262"/>
            <a:ext cx="2028786" cy="3519822"/>
          </a:xfrm>
          <a:prstGeom prst="rect">
            <a:avLst/>
          </a:prstGeom>
        </p:spPr>
      </p:pic>
      <p:sp>
        <p:nvSpPr>
          <p:cNvPr id="9" name="文本框 8">
            <a:extLst>
              <a:ext uri="{FF2B5EF4-FFF2-40B4-BE49-F238E27FC236}">
                <a16:creationId xmlns:a16="http://schemas.microsoft.com/office/drawing/2014/main" id="{05633EDB-C2A7-E441-B05A-064286404D30}"/>
              </a:ext>
            </a:extLst>
          </p:cNvPr>
          <p:cNvSpPr txBox="1"/>
          <p:nvPr/>
        </p:nvSpPr>
        <p:spPr>
          <a:xfrm>
            <a:off x="5298205" y="1553869"/>
            <a:ext cx="2726622" cy="2769989"/>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趣味性：</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软件会自动检测周围的声音分贝，记录梦话和呼噜声。在于家人好友分享的时候，充满无尽的趣味。</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小故事：</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蜗牛睡眠</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APP</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的有一次爆发性的增长就是因为一个网红在微博里分享了自己的梦话，使用的软件正式蜗牛睡眠，尽管该网红的微博</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个小时后删除，但是蜗牛睡眠的当日下载量达到</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6.9</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万，并冲到了前面说的苹果</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APP Store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健康健美排行榜免费类第一。此后稳定在每天</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万的下载量。</a:t>
            </a:r>
            <a:endParaRPr lang="en-US" altLang="zh-CN" dirty="0"/>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运营方式思考：</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大</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推广，社交化分享</a:t>
            </a:r>
          </a:p>
        </p:txBody>
      </p:sp>
      <p:sp>
        <p:nvSpPr>
          <p:cNvPr id="2" name="文本框 1">
            <a:extLst>
              <a:ext uri="{FF2B5EF4-FFF2-40B4-BE49-F238E27FC236}">
                <a16:creationId xmlns:a16="http://schemas.microsoft.com/office/drawing/2014/main" id="{E217E3D2-041A-6E49-BA8F-5464826A3184}"/>
              </a:ext>
            </a:extLst>
          </p:cNvPr>
          <p:cNvSpPr txBox="1"/>
          <p:nvPr/>
        </p:nvSpPr>
        <p:spPr>
          <a:xfrm>
            <a:off x="4710375" y="987574"/>
            <a:ext cx="800219"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梦话分享</a:t>
            </a:r>
          </a:p>
        </p:txBody>
      </p:sp>
      <p:sp>
        <p:nvSpPr>
          <p:cNvPr id="12" name="圆角矩形 11">
            <a:extLst>
              <a:ext uri="{FF2B5EF4-FFF2-40B4-BE49-F238E27FC236}">
                <a16:creationId xmlns:a16="http://schemas.microsoft.com/office/drawing/2014/main" id="{A048D80B-0276-5546-8F86-A68B6EDEAD73}"/>
              </a:ext>
            </a:extLst>
          </p:cNvPr>
          <p:cNvSpPr/>
          <p:nvPr/>
        </p:nvSpPr>
        <p:spPr>
          <a:xfrm>
            <a:off x="4248358" y="1008376"/>
            <a:ext cx="462017" cy="2880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23360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3171061" cy="400110"/>
          </a:xfrm>
          <a:prstGeom prst="rect">
            <a:avLst/>
          </a:prstGeom>
          <a:noFill/>
        </p:spPr>
        <p:txBody>
          <a:bodyPr wrap="none" rtlCol="0">
            <a:spAutoFit/>
          </a:bodyPr>
          <a:lstStyle/>
          <a:p>
            <a:r>
              <a:rPr lang="en-US" altLang="zh-CN" sz="2000" b="1" dirty="0">
                <a:solidFill>
                  <a:schemeClr val="accent1"/>
                </a:solidFill>
                <a:latin typeface="微软雅黑" pitchFamily="34" charset="-122"/>
                <a:ea typeface="微软雅黑" pitchFamily="34" charset="-122"/>
              </a:rPr>
              <a:t>2.</a:t>
            </a:r>
            <a:r>
              <a:rPr lang="zh-CN" altLang="en-US" sz="2000" b="1" dirty="0">
                <a:solidFill>
                  <a:schemeClr val="accent1"/>
                </a:solidFill>
                <a:latin typeface="微软雅黑" pitchFamily="34" charset="-122"/>
                <a:ea typeface="微软雅黑" pitchFamily="34" charset="-122"/>
              </a:rPr>
              <a:t> 功能体验</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睡眠记录模块</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pic>
        <p:nvPicPr>
          <p:cNvPr id="4" name="图片 3">
            <a:extLst>
              <a:ext uri="{FF2B5EF4-FFF2-40B4-BE49-F238E27FC236}">
                <a16:creationId xmlns:a16="http://schemas.microsoft.com/office/drawing/2014/main" id="{D9D11C2E-8C24-5D4B-B38C-7D91BF2C4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15" y="699542"/>
            <a:ext cx="1882972" cy="3256372"/>
          </a:xfrm>
          <a:prstGeom prst="rect">
            <a:avLst/>
          </a:prstGeom>
        </p:spPr>
      </p:pic>
      <p:pic>
        <p:nvPicPr>
          <p:cNvPr id="5" name="图片 4">
            <a:extLst>
              <a:ext uri="{FF2B5EF4-FFF2-40B4-BE49-F238E27FC236}">
                <a16:creationId xmlns:a16="http://schemas.microsoft.com/office/drawing/2014/main" id="{22E3D8B8-9E95-A142-9A8A-705F43734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9287" y="699542"/>
            <a:ext cx="1893778" cy="3268040"/>
          </a:xfrm>
          <a:prstGeom prst="rect">
            <a:avLst/>
          </a:prstGeom>
        </p:spPr>
      </p:pic>
      <p:pic>
        <p:nvPicPr>
          <p:cNvPr id="6" name="图片 5">
            <a:extLst>
              <a:ext uri="{FF2B5EF4-FFF2-40B4-BE49-F238E27FC236}">
                <a16:creationId xmlns:a16="http://schemas.microsoft.com/office/drawing/2014/main" id="{3AE828E0-6EE8-E445-BB3F-D256F9637B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3065" y="706171"/>
            <a:ext cx="1887920" cy="3268429"/>
          </a:xfrm>
          <a:prstGeom prst="rect">
            <a:avLst/>
          </a:prstGeom>
        </p:spPr>
      </p:pic>
      <p:pic>
        <p:nvPicPr>
          <p:cNvPr id="7" name="图片 6">
            <a:extLst>
              <a:ext uri="{FF2B5EF4-FFF2-40B4-BE49-F238E27FC236}">
                <a16:creationId xmlns:a16="http://schemas.microsoft.com/office/drawing/2014/main" id="{BA0727F0-9D6C-724B-B4D7-DD25CA03CB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0192" y="699542"/>
            <a:ext cx="1893778" cy="3275059"/>
          </a:xfrm>
          <a:prstGeom prst="rect">
            <a:avLst/>
          </a:prstGeom>
        </p:spPr>
      </p:pic>
      <p:sp>
        <p:nvSpPr>
          <p:cNvPr id="9" name="文本框 8">
            <a:extLst>
              <a:ext uri="{FF2B5EF4-FFF2-40B4-BE49-F238E27FC236}">
                <a16:creationId xmlns:a16="http://schemas.microsoft.com/office/drawing/2014/main" id="{CA428173-441D-F443-97DE-B74D0A9257F5}"/>
              </a:ext>
            </a:extLst>
          </p:cNvPr>
          <p:cNvSpPr txBox="1"/>
          <p:nvPr/>
        </p:nvSpPr>
        <p:spPr>
          <a:xfrm>
            <a:off x="646315" y="4087186"/>
            <a:ext cx="7378512" cy="1015663"/>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可视化的睡眠报告，让你更了解自己的睡眠</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用户打开“蜗牛睡眠”，放置在枕头边。软件会自动检测周围的声音分贝，记录梦话和呼噜声。同时，手机中的传感器会探知用户的呼吸律动、体动幅度，判断深浅睡眠，生成报告。</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并给出相关睡眠建议</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站在用户的角度思考，这种售卖方式更容易被接受。</a:t>
            </a:r>
          </a:p>
        </p:txBody>
      </p:sp>
      <p:sp>
        <p:nvSpPr>
          <p:cNvPr id="10" name="圆角矩形 9">
            <a:extLst>
              <a:ext uri="{FF2B5EF4-FFF2-40B4-BE49-F238E27FC236}">
                <a16:creationId xmlns:a16="http://schemas.microsoft.com/office/drawing/2014/main" id="{D3266FE2-A0B2-9646-8B80-0BB6049028A5}"/>
              </a:ext>
            </a:extLst>
          </p:cNvPr>
          <p:cNvSpPr/>
          <p:nvPr/>
        </p:nvSpPr>
        <p:spPr>
          <a:xfrm>
            <a:off x="2084183" y="718319"/>
            <a:ext cx="462017" cy="2880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圆角矩形 10">
            <a:extLst>
              <a:ext uri="{FF2B5EF4-FFF2-40B4-BE49-F238E27FC236}">
                <a16:creationId xmlns:a16="http://schemas.microsoft.com/office/drawing/2014/main" id="{8B4DC141-CBF5-DC45-B986-AB984BA3AA84}"/>
              </a:ext>
            </a:extLst>
          </p:cNvPr>
          <p:cNvSpPr/>
          <p:nvPr/>
        </p:nvSpPr>
        <p:spPr>
          <a:xfrm>
            <a:off x="2540080" y="2571750"/>
            <a:ext cx="1815896" cy="8640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圆角矩形 11">
            <a:extLst>
              <a:ext uri="{FF2B5EF4-FFF2-40B4-BE49-F238E27FC236}">
                <a16:creationId xmlns:a16="http://schemas.microsoft.com/office/drawing/2014/main" id="{476923D4-12B0-5844-946E-7DC1D4B66E74}"/>
              </a:ext>
            </a:extLst>
          </p:cNvPr>
          <p:cNvSpPr/>
          <p:nvPr/>
        </p:nvSpPr>
        <p:spPr>
          <a:xfrm>
            <a:off x="2699792" y="737005"/>
            <a:ext cx="1368152" cy="26934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90144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4709944" cy="400110"/>
          </a:xfrm>
          <a:prstGeom prst="rect">
            <a:avLst/>
          </a:prstGeom>
          <a:noFill/>
        </p:spPr>
        <p:txBody>
          <a:bodyPr wrap="none" rtlCol="0">
            <a:spAutoFit/>
          </a:bodyPr>
          <a:lstStyle/>
          <a:p>
            <a:r>
              <a:rPr lang="en-US" altLang="zh-CN" sz="2000" b="1" dirty="0">
                <a:solidFill>
                  <a:schemeClr val="accent1"/>
                </a:solidFill>
                <a:latin typeface="微软雅黑" pitchFamily="34" charset="-122"/>
                <a:ea typeface="微软雅黑" pitchFamily="34" charset="-122"/>
              </a:rPr>
              <a:t>2.</a:t>
            </a:r>
            <a:r>
              <a:rPr lang="zh-CN" altLang="en-US" sz="2000" b="1" dirty="0">
                <a:solidFill>
                  <a:schemeClr val="accent1"/>
                </a:solidFill>
                <a:latin typeface="微软雅黑" pitchFamily="34" charset="-122"/>
                <a:ea typeface="微软雅黑" pitchFamily="34" charset="-122"/>
              </a:rPr>
              <a:t> 功能体验</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睡眠记录模块（分享功能）</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sp>
        <p:nvSpPr>
          <p:cNvPr id="9" name="文本框 8">
            <a:extLst>
              <a:ext uri="{FF2B5EF4-FFF2-40B4-BE49-F238E27FC236}">
                <a16:creationId xmlns:a16="http://schemas.microsoft.com/office/drawing/2014/main" id="{CA428173-441D-F443-97DE-B74D0A9257F5}"/>
              </a:ext>
            </a:extLst>
          </p:cNvPr>
          <p:cNvSpPr txBox="1"/>
          <p:nvPr/>
        </p:nvSpPr>
        <p:spPr>
          <a:xfrm>
            <a:off x="6089590" y="1707654"/>
            <a:ext cx="2284667" cy="1200329"/>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社交化分享方式思考：</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可视化图片</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二维码（直接进入</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APP</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Store</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传播效果更佳</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ECF0228-4BC1-1544-AB78-00BDEC7E1894}"/>
              </a:ext>
            </a:extLst>
          </p:cNvPr>
          <p:cNvPicPr>
            <a:picLocks noChangeAspect="1"/>
          </p:cNvPicPr>
          <p:nvPr/>
        </p:nvPicPr>
        <p:blipFill rotWithShape="1">
          <a:blip r:embed="rId4">
            <a:extLst>
              <a:ext uri="{28A0092B-C50C-407E-A947-70E740481C1C}">
                <a14:useLocalDpi xmlns:a14="http://schemas.microsoft.com/office/drawing/2010/main" val="0"/>
              </a:ext>
            </a:extLst>
          </a:blip>
          <a:srcRect t="53690"/>
          <a:stretch/>
        </p:blipFill>
        <p:spPr>
          <a:xfrm>
            <a:off x="3347864" y="843558"/>
            <a:ext cx="2592288" cy="4028180"/>
          </a:xfrm>
          <a:prstGeom prst="rect">
            <a:avLst/>
          </a:prstGeom>
        </p:spPr>
      </p:pic>
      <p:pic>
        <p:nvPicPr>
          <p:cNvPr id="11" name="图片 10">
            <a:extLst>
              <a:ext uri="{FF2B5EF4-FFF2-40B4-BE49-F238E27FC236}">
                <a16:creationId xmlns:a16="http://schemas.microsoft.com/office/drawing/2014/main" id="{AA389D89-FC98-1B48-9AF7-5431C266C559}"/>
              </a:ext>
            </a:extLst>
          </p:cNvPr>
          <p:cNvPicPr>
            <a:picLocks noChangeAspect="1"/>
          </p:cNvPicPr>
          <p:nvPr/>
        </p:nvPicPr>
        <p:blipFill rotWithShape="1">
          <a:blip r:embed="rId4">
            <a:extLst>
              <a:ext uri="{28A0092B-C50C-407E-A947-70E740481C1C}">
                <a14:useLocalDpi xmlns:a14="http://schemas.microsoft.com/office/drawing/2010/main" val="0"/>
              </a:ext>
            </a:extLst>
          </a:blip>
          <a:srcRect b="51400"/>
          <a:stretch/>
        </p:blipFill>
        <p:spPr>
          <a:xfrm>
            <a:off x="814513" y="843558"/>
            <a:ext cx="2402949" cy="4028180"/>
          </a:xfrm>
          <a:prstGeom prst="rect">
            <a:avLst/>
          </a:prstGeom>
        </p:spPr>
      </p:pic>
    </p:spTree>
    <p:extLst>
      <p:ext uri="{BB962C8B-B14F-4D97-AF65-F5344CB8AC3E}">
        <p14:creationId xmlns:p14="http://schemas.microsoft.com/office/powerpoint/2010/main" val="260145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2658100" cy="400110"/>
          </a:xfrm>
          <a:prstGeom prst="rect">
            <a:avLst/>
          </a:prstGeom>
          <a:noFill/>
        </p:spPr>
        <p:txBody>
          <a:bodyPr wrap="none" rtlCol="0">
            <a:spAutoFit/>
          </a:bodyPr>
          <a:lstStyle/>
          <a:p>
            <a:r>
              <a:rPr lang="en-US" altLang="zh-CN" sz="2000" b="1" dirty="0">
                <a:solidFill>
                  <a:schemeClr val="accent1"/>
                </a:solidFill>
                <a:latin typeface="微软雅黑" pitchFamily="34" charset="-122"/>
                <a:ea typeface="微软雅黑" pitchFamily="34" charset="-122"/>
              </a:rPr>
              <a:t>3.</a:t>
            </a:r>
            <a:r>
              <a:rPr lang="zh-CN" altLang="en-US" sz="2000" b="1" dirty="0">
                <a:solidFill>
                  <a:schemeClr val="accent1"/>
                </a:solidFill>
                <a:latin typeface="微软雅黑" pitchFamily="34" charset="-122"/>
                <a:ea typeface="微软雅黑" pitchFamily="34" charset="-122"/>
              </a:rPr>
              <a:t> 功能体验</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商城模块</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pic>
        <p:nvPicPr>
          <p:cNvPr id="5" name="图片 4">
            <a:extLst>
              <a:ext uri="{FF2B5EF4-FFF2-40B4-BE49-F238E27FC236}">
                <a16:creationId xmlns:a16="http://schemas.microsoft.com/office/drawing/2014/main" id="{7310FAEE-F4D8-594D-9128-66C7814C6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402" y="987573"/>
            <a:ext cx="2080176" cy="3585846"/>
          </a:xfrm>
          <a:prstGeom prst="rect">
            <a:avLst/>
          </a:prstGeom>
        </p:spPr>
      </p:pic>
      <p:grpSp>
        <p:nvGrpSpPr>
          <p:cNvPr id="4" name="组合 3">
            <a:extLst>
              <a:ext uri="{FF2B5EF4-FFF2-40B4-BE49-F238E27FC236}">
                <a16:creationId xmlns:a16="http://schemas.microsoft.com/office/drawing/2014/main" id="{7BB2A61B-FFF1-C343-8790-846951A877EC}"/>
              </a:ext>
            </a:extLst>
          </p:cNvPr>
          <p:cNvGrpSpPr/>
          <p:nvPr/>
        </p:nvGrpSpPr>
        <p:grpSpPr>
          <a:xfrm>
            <a:off x="-180528" y="987574"/>
            <a:ext cx="2942310" cy="3585846"/>
            <a:chOff x="179512" y="987574"/>
            <a:chExt cx="2942310" cy="3585846"/>
          </a:xfrm>
        </p:grpSpPr>
        <p:pic>
          <p:nvPicPr>
            <p:cNvPr id="3" name="图片 2">
              <a:extLst>
                <a:ext uri="{FF2B5EF4-FFF2-40B4-BE49-F238E27FC236}">
                  <a16:creationId xmlns:a16="http://schemas.microsoft.com/office/drawing/2014/main" id="{FE53B1A4-1C0D-7A4F-8976-25A9D5353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00" y="987574"/>
              <a:ext cx="2066842" cy="3585846"/>
            </a:xfrm>
            <a:prstGeom prst="rect">
              <a:avLst/>
            </a:prstGeom>
          </p:spPr>
        </p:pic>
        <p:sp>
          <p:nvSpPr>
            <p:cNvPr id="9" name="圆角矩形 8">
              <a:extLst>
                <a:ext uri="{FF2B5EF4-FFF2-40B4-BE49-F238E27FC236}">
                  <a16:creationId xmlns:a16="http://schemas.microsoft.com/office/drawing/2014/main" id="{B340FFD7-C26B-164B-A72B-763F3F941808}"/>
                </a:ext>
              </a:extLst>
            </p:cNvPr>
            <p:cNvSpPr/>
            <p:nvPr/>
          </p:nvSpPr>
          <p:spPr>
            <a:xfrm>
              <a:off x="888605" y="1347614"/>
              <a:ext cx="2233217" cy="10801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圆角矩形 9">
              <a:extLst>
                <a:ext uri="{FF2B5EF4-FFF2-40B4-BE49-F238E27FC236}">
                  <a16:creationId xmlns:a16="http://schemas.microsoft.com/office/drawing/2014/main" id="{B93F70F4-DE52-EC44-928C-14BFD2C262BC}"/>
                </a:ext>
              </a:extLst>
            </p:cNvPr>
            <p:cNvSpPr/>
            <p:nvPr/>
          </p:nvSpPr>
          <p:spPr>
            <a:xfrm>
              <a:off x="884909" y="2420457"/>
              <a:ext cx="2233217" cy="10801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圆角矩形 10">
              <a:extLst>
                <a:ext uri="{FF2B5EF4-FFF2-40B4-BE49-F238E27FC236}">
                  <a16:creationId xmlns:a16="http://schemas.microsoft.com/office/drawing/2014/main" id="{E505C6D8-F5B4-4A45-B826-0A8E38B93F9E}"/>
                </a:ext>
              </a:extLst>
            </p:cNvPr>
            <p:cNvSpPr/>
            <p:nvPr/>
          </p:nvSpPr>
          <p:spPr>
            <a:xfrm>
              <a:off x="888605" y="3489662"/>
              <a:ext cx="2233217" cy="10801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文本框 11">
              <a:extLst>
                <a:ext uri="{FF2B5EF4-FFF2-40B4-BE49-F238E27FC236}">
                  <a16:creationId xmlns:a16="http://schemas.microsoft.com/office/drawing/2014/main" id="{13C40EE5-B2BA-6E48-B4FC-8C8ACDCA98D8}"/>
                </a:ext>
              </a:extLst>
            </p:cNvPr>
            <p:cNvSpPr txBox="1"/>
            <p:nvPr/>
          </p:nvSpPr>
          <p:spPr>
            <a:xfrm>
              <a:off x="399134" y="1540077"/>
              <a:ext cx="492443"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节日</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E212EDB0-1DCC-9C43-9F80-DB33C65A2655}"/>
                </a:ext>
              </a:extLst>
            </p:cNvPr>
            <p:cNvSpPr txBox="1"/>
            <p:nvPr/>
          </p:nvSpPr>
          <p:spPr>
            <a:xfrm>
              <a:off x="179512" y="2751419"/>
              <a:ext cx="800219" cy="461665"/>
            </a:xfrm>
            <a:prstGeom prst="rect">
              <a:avLst/>
            </a:prstGeom>
            <a:noFill/>
          </p:spPr>
          <p:txBody>
            <a:bodyPr wrap="none" rtlCol="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时事</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（啤酒）</a:t>
              </a:r>
            </a:p>
          </p:txBody>
        </p:sp>
        <p:sp>
          <p:nvSpPr>
            <p:cNvPr id="14" name="文本框 13">
              <a:extLst>
                <a:ext uri="{FF2B5EF4-FFF2-40B4-BE49-F238E27FC236}">
                  <a16:creationId xmlns:a16="http://schemas.microsoft.com/office/drawing/2014/main" id="{9A41BEB7-448A-8F4E-98E8-2497334C6DC1}"/>
                </a:ext>
              </a:extLst>
            </p:cNvPr>
            <p:cNvSpPr txBox="1"/>
            <p:nvPr/>
          </p:nvSpPr>
          <p:spPr>
            <a:xfrm>
              <a:off x="376652" y="4029722"/>
              <a:ext cx="492443"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限时</a:t>
              </a:r>
            </a:p>
          </p:txBody>
        </p:sp>
      </p:grpSp>
      <p:grpSp>
        <p:nvGrpSpPr>
          <p:cNvPr id="2" name="组合 1">
            <a:extLst>
              <a:ext uri="{FF2B5EF4-FFF2-40B4-BE49-F238E27FC236}">
                <a16:creationId xmlns:a16="http://schemas.microsoft.com/office/drawing/2014/main" id="{1461EC67-8E98-1E4E-B646-8E89B40D06DA}"/>
              </a:ext>
            </a:extLst>
          </p:cNvPr>
          <p:cNvGrpSpPr/>
          <p:nvPr/>
        </p:nvGrpSpPr>
        <p:grpSpPr>
          <a:xfrm>
            <a:off x="4585275" y="990299"/>
            <a:ext cx="2295705" cy="3672409"/>
            <a:chOff x="5652120" y="987573"/>
            <a:chExt cx="2295705" cy="3672409"/>
          </a:xfrm>
        </p:grpSpPr>
        <p:pic>
          <p:nvPicPr>
            <p:cNvPr id="7" name="图片 6">
              <a:extLst>
                <a:ext uri="{FF2B5EF4-FFF2-40B4-BE49-F238E27FC236}">
                  <a16:creationId xmlns:a16="http://schemas.microsoft.com/office/drawing/2014/main" id="{F8FF0331-8FAE-304B-A692-64F5F2567B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4209" y="987573"/>
              <a:ext cx="2070159" cy="3585846"/>
            </a:xfrm>
            <a:prstGeom prst="rect">
              <a:avLst/>
            </a:prstGeom>
          </p:spPr>
        </p:pic>
        <p:sp>
          <p:nvSpPr>
            <p:cNvPr id="15" name="圆角矩形 14">
              <a:extLst>
                <a:ext uri="{FF2B5EF4-FFF2-40B4-BE49-F238E27FC236}">
                  <a16:creationId xmlns:a16="http://schemas.microsoft.com/office/drawing/2014/main" id="{7CAB1956-B206-B54D-B6FA-9349529B4C43}"/>
                </a:ext>
              </a:extLst>
            </p:cNvPr>
            <p:cNvSpPr/>
            <p:nvPr/>
          </p:nvSpPr>
          <p:spPr>
            <a:xfrm>
              <a:off x="5652120" y="3766661"/>
              <a:ext cx="2295705" cy="89332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圆角矩形 16">
              <a:extLst>
                <a:ext uri="{FF2B5EF4-FFF2-40B4-BE49-F238E27FC236}">
                  <a16:creationId xmlns:a16="http://schemas.microsoft.com/office/drawing/2014/main" id="{9FD74CEB-E94B-1E42-BE9A-2F0546CC3D24}"/>
                </a:ext>
              </a:extLst>
            </p:cNvPr>
            <p:cNvSpPr/>
            <p:nvPr/>
          </p:nvSpPr>
          <p:spPr>
            <a:xfrm rot="19050098">
              <a:off x="5990198" y="3177016"/>
              <a:ext cx="541908" cy="99841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pic>
        <p:nvPicPr>
          <p:cNvPr id="18" name="图片 17">
            <a:extLst>
              <a:ext uri="{FF2B5EF4-FFF2-40B4-BE49-F238E27FC236}">
                <a16:creationId xmlns:a16="http://schemas.microsoft.com/office/drawing/2014/main" id="{0AA8A91D-D75B-1D4E-AF52-5033FD29B80A}"/>
              </a:ext>
            </a:extLst>
          </p:cNvPr>
          <p:cNvPicPr>
            <a:picLocks noChangeAspect="1"/>
          </p:cNvPicPr>
          <p:nvPr/>
        </p:nvPicPr>
        <p:blipFill rotWithShape="1">
          <a:blip r:embed="rId7">
            <a:extLst>
              <a:ext uri="{28A0092B-C50C-407E-A947-70E740481C1C}">
                <a14:useLocalDpi xmlns:a14="http://schemas.microsoft.com/office/drawing/2010/main" val="0"/>
              </a:ext>
            </a:extLst>
          </a:blip>
          <a:srcRect t="5201"/>
          <a:stretch/>
        </p:blipFill>
        <p:spPr>
          <a:xfrm>
            <a:off x="6802719" y="987572"/>
            <a:ext cx="2125534" cy="3582209"/>
          </a:xfrm>
          <a:prstGeom prst="rect">
            <a:avLst/>
          </a:prstGeom>
        </p:spPr>
      </p:pic>
      <p:sp>
        <p:nvSpPr>
          <p:cNvPr id="19" name="圆角矩形 18">
            <a:extLst>
              <a:ext uri="{FF2B5EF4-FFF2-40B4-BE49-F238E27FC236}">
                <a16:creationId xmlns:a16="http://schemas.microsoft.com/office/drawing/2014/main" id="{AE931F41-8169-7F40-BF4F-FE06511F5E88}"/>
              </a:ext>
            </a:extLst>
          </p:cNvPr>
          <p:cNvSpPr/>
          <p:nvPr/>
        </p:nvSpPr>
        <p:spPr>
          <a:xfrm>
            <a:off x="6740791" y="3651870"/>
            <a:ext cx="2295705" cy="3778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文本框 19">
            <a:extLst>
              <a:ext uri="{FF2B5EF4-FFF2-40B4-BE49-F238E27FC236}">
                <a16:creationId xmlns:a16="http://schemas.microsoft.com/office/drawing/2014/main" id="{BE62A02D-F33D-8D4F-B0C4-FFF3BCF2EAD1}"/>
              </a:ext>
            </a:extLst>
          </p:cNvPr>
          <p:cNvSpPr txBox="1"/>
          <p:nvPr/>
        </p:nvSpPr>
        <p:spPr>
          <a:xfrm>
            <a:off x="3032909" y="4662322"/>
            <a:ext cx="1107996"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交互风格变化</a:t>
            </a:r>
          </a:p>
        </p:txBody>
      </p:sp>
    </p:spTree>
    <p:extLst>
      <p:ext uri="{BB962C8B-B14F-4D97-AF65-F5344CB8AC3E}">
        <p14:creationId xmlns:p14="http://schemas.microsoft.com/office/powerpoint/2010/main" val="355048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2658100" cy="400110"/>
          </a:xfrm>
          <a:prstGeom prst="rect">
            <a:avLst/>
          </a:prstGeom>
          <a:noFill/>
        </p:spPr>
        <p:txBody>
          <a:bodyPr wrap="none" rtlCol="0">
            <a:spAutoFit/>
          </a:bodyPr>
          <a:lstStyle/>
          <a:p>
            <a:r>
              <a:rPr lang="en-US" altLang="zh-CN" sz="2000" b="1" dirty="0">
                <a:solidFill>
                  <a:schemeClr val="accent1"/>
                </a:solidFill>
                <a:latin typeface="微软雅黑" pitchFamily="34" charset="-122"/>
                <a:ea typeface="微软雅黑" pitchFamily="34" charset="-122"/>
              </a:rPr>
              <a:t>4.</a:t>
            </a:r>
            <a:r>
              <a:rPr lang="zh-CN" altLang="en-US" sz="2000" b="1" dirty="0">
                <a:solidFill>
                  <a:schemeClr val="accent1"/>
                </a:solidFill>
                <a:latin typeface="微软雅黑" pitchFamily="34" charset="-122"/>
                <a:ea typeface="微软雅黑" pitchFamily="34" charset="-122"/>
              </a:rPr>
              <a:t> 功能体验</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个人模块</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pic>
        <p:nvPicPr>
          <p:cNvPr id="3" name="图片 2">
            <a:extLst>
              <a:ext uri="{FF2B5EF4-FFF2-40B4-BE49-F238E27FC236}">
                <a16:creationId xmlns:a16="http://schemas.microsoft.com/office/drawing/2014/main" id="{4E7B40A3-569F-A54D-85A7-217490319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023" y="771551"/>
            <a:ext cx="2232972" cy="3896837"/>
          </a:xfrm>
          <a:prstGeom prst="rect">
            <a:avLst/>
          </a:prstGeom>
        </p:spPr>
      </p:pic>
      <p:pic>
        <p:nvPicPr>
          <p:cNvPr id="4" name="图片 3">
            <a:extLst>
              <a:ext uri="{FF2B5EF4-FFF2-40B4-BE49-F238E27FC236}">
                <a16:creationId xmlns:a16="http://schemas.microsoft.com/office/drawing/2014/main" id="{D4D4A9DE-4758-F548-9D6F-FD1F56156AB5}"/>
              </a:ext>
            </a:extLst>
          </p:cNvPr>
          <p:cNvPicPr>
            <a:picLocks noChangeAspect="1"/>
          </p:cNvPicPr>
          <p:nvPr/>
        </p:nvPicPr>
        <p:blipFill rotWithShape="1">
          <a:blip r:embed="rId5">
            <a:extLst>
              <a:ext uri="{28A0092B-C50C-407E-A947-70E740481C1C}">
                <a14:useLocalDpi xmlns:a14="http://schemas.microsoft.com/office/drawing/2010/main" val="0"/>
              </a:ext>
            </a:extLst>
          </a:blip>
          <a:srcRect t="5385"/>
          <a:stretch/>
        </p:blipFill>
        <p:spPr>
          <a:xfrm>
            <a:off x="3635896" y="771550"/>
            <a:ext cx="2316716" cy="3896837"/>
          </a:xfrm>
          <a:prstGeom prst="rect">
            <a:avLst/>
          </a:prstGeom>
        </p:spPr>
      </p:pic>
      <p:sp>
        <p:nvSpPr>
          <p:cNvPr id="5" name="文本框 4">
            <a:extLst>
              <a:ext uri="{FF2B5EF4-FFF2-40B4-BE49-F238E27FC236}">
                <a16:creationId xmlns:a16="http://schemas.microsoft.com/office/drawing/2014/main" id="{6431D48F-21FB-2744-A845-AB7BF1FF162B}"/>
              </a:ext>
            </a:extLst>
          </p:cNvPr>
          <p:cNvSpPr txBox="1"/>
          <p:nvPr/>
        </p:nvSpPr>
        <p:spPr>
          <a:xfrm>
            <a:off x="6588224" y="1707654"/>
            <a:ext cx="1636987" cy="1892826"/>
          </a:xfrm>
          <a:prstGeom prst="rect">
            <a:avLst/>
          </a:prstGeom>
          <a:noFill/>
        </p:spPr>
        <p:txBody>
          <a:bodyPr wrap="none" rtlCol="0">
            <a:spAutoFit/>
          </a:bodyPr>
          <a:lstStyle/>
          <a:p>
            <a:pPr>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零钱</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提现</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钱包明细</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赚钱？</a:t>
            </a: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回到首页活动</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加入商业元素</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kumimoji="1" lang="zh-CN" altLang="en-US" dirty="0"/>
          </a:p>
        </p:txBody>
      </p:sp>
    </p:spTree>
    <p:extLst>
      <p:ext uri="{BB962C8B-B14F-4D97-AF65-F5344CB8AC3E}">
        <p14:creationId xmlns:p14="http://schemas.microsoft.com/office/powerpoint/2010/main" val="73708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2658100" cy="400110"/>
          </a:xfrm>
          <a:prstGeom prst="rect">
            <a:avLst/>
          </a:prstGeom>
          <a:noFill/>
        </p:spPr>
        <p:txBody>
          <a:bodyPr wrap="none" rtlCol="0">
            <a:spAutoFit/>
          </a:bodyPr>
          <a:lstStyle/>
          <a:p>
            <a:r>
              <a:rPr lang="en-US" altLang="zh-CN" sz="2000" b="1" dirty="0">
                <a:solidFill>
                  <a:schemeClr val="accent1"/>
                </a:solidFill>
                <a:latin typeface="微软雅黑" pitchFamily="34" charset="-122"/>
                <a:ea typeface="微软雅黑" pitchFamily="34" charset="-122"/>
              </a:rPr>
              <a:t>4.</a:t>
            </a:r>
            <a:r>
              <a:rPr lang="zh-CN" altLang="en-US" sz="2000" b="1" dirty="0">
                <a:solidFill>
                  <a:schemeClr val="accent1"/>
                </a:solidFill>
                <a:latin typeface="微软雅黑" pitchFamily="34" charset="-122"/>
                <a:ea typeface="微软雅黑" pitchFamily="34" charset="-122"/>
              </a:rPr>
              <a:t> 功能体验</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个人模块</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sp>
        <p:nvSpPr>
          <p:cNvPr id="5" name="文本框 4">
            <a:extLst>
              <a:ext uri="{FF2B5EF4-FFF2-40B4-BE49-F238E27FC236}">
                <a16:creationId xmlns:a16="http://schemas.microsoft.com/office/drawing/2014/main" id="{6431D48F-21FB-2744-A845-AB7BF1FF162B}"/>
              </a:ext>
            </a:extLst>
          </p:cNvPr>
          <p:cNvSpPr txBox="1"/>
          <p:nvPr/>
        </p:nvSpPr>
        <p:spPr>
          <a:xfrm>
            <a:off x="4932040" y="1563638"/>
            <a:ext cx="1569660" cy="1170833"/>
          </a:xfrm>
          <a:prstGeom prst="rect">
            <a:avLst/>
          </a:prstGeom>
          <a:noFill/>
        </p:spPr>
        <p:txBody>
          <a:bodyPr wrap="none" rtlCol="0">
            <a:spAutoFit/>
          </a:bodyPr>
          <a:lstStyle/>
          <a:p>
            <a:pPr>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会员特权：图文并茂</a:t>
            </a:r>
            <a:endParaRPr kumimoji="1"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kumimoji="1"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会员种类</a:t>
            </a:r>
            <a:endParaRPr kumimoji="1"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kumimoji="1"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会员协议</a:t>
            </a:r>
            <a:endParaRPr kumimoji="1"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kumimoji="1"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免费成为会员活动</a:t>
            </a:r>
            <a:endParaRPr kumimoji="1" lang="zh-CN" altLang="en-US" dirty="0"/>
          </a:p>
        </p:txBody>
      </p:sp>
      <p:pic>
        <p:nvPicPr>
          <p:cNvPr id="6" name="图片 5">
            <a:extLst>
              <a:ext uri="{FF2B5EF4-FFF2-40B4-BE49-F238E27FC236}">
                <a16:creationId xmlns:a16="http://schemas.microsoft.com/office/drawing/2014/main" id="{3505021C-7974-3D45-90ED-6B834FCA55C1}"/>
              </a:ext>
            </a:extLst>
          </p:cNvPr>
          <p:cNvPicPr>
            <a:picLocks noChangeAspect="1"/>
          </p:cNvPicPr>
          <p:nvPr/>
        </p:nvPicPr>
        <p:blipFill rotWithShape="1">
          <a:blip r:embed="rId4">
            <a:extLst>
              <a:ext uri="{28A0092B-C50C-407E-A947-70E740481C1C}">
                <a14:useLocalDpi xmlns:a14="http://schemas.microsoft.com/office/drawing/2010/main" val="0"/>
              </a:ext>
            </a:extLst>
          </a:blip>
          <a:srcRect t="5201"/>
          <a:stretch/>
        </p:blipFill>
        <p:spPr>
          <a:xfrm>
            <a:off x="1497590" y="771550"/>
            <a:ext cx="2397794" cy="4041055"/>
          </a:xfrm>
          <a:prstGeom prst="rect">
            <a:avLst/>
          </a:prstGeom>
        </p:spPr>
      </p:pic>
    </p:spTree>
    <p:extLst>
      <p:ext uri="{BB962C8B-B14F-4D97-AF65-F5344CB8AC3E}">
        <p14:creationId xmlns:p14="http://schemas.microsoft.com/office/powerpoint/2010/main" val="378725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bwMode="auto">
          <a:xfrm>
            <a:off x="827584" y="835114"/>
            <a:ext cx="7515839" cy="4040892"/>
          </a:xfrm>
          <a:prstGeom prst="roundRect">
            <a:avLst>
              <a:gd name="adj" fmla="val 3926"/>
            </a:avLst>
          </a:prstGeom>
          <a:noFill/>
          <a:ln w="25400" cap="flat" cmpd="sng" algn="ctr">
            <a:solidFill>
              <a:schemeClr val="accent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defTabSz="612107"/>
            <a:endParaRPr lang="zh-CN" altLang="en-US"/>
          </a:p>
        </p:txBody>
      </p:sp>
      <p:sp>
        <p:nvSpPr>
          <p:cNvPr id="22" name="Rectangle 11"/>
          <p:cNvSpPr>
            <a:spLocks noChangeArrowheads="1"/>
          </p:cNvSpPr>
          <p:nvPr/>
        </p:nvSpPr>
        <p:spPr bwMode="auto">
          <a:xfrm>
            <a:off x="1165123" y="3291830"/>
            <a:ext cx="6840760" cy="1396676"/>
          </a:xfrm>
          <a:prstGeom prst="rect">
            <a:avLst/>
          </a:prstGeom>
          <a:noFill/>
          <a:ln w="9525" cap="flat" cmpd="sng">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4431" tIns="27215" rIns="54431" bIns="27215">
            <a:spAutoFit/>
          </a:bodyPr>
          <a:lstStyle>
            <a:defPPr>
              <a:defRPr lang="zh-CN"/>
            </a:defPPr>
            <a:lvl1pPr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500" kern="1200">
                <a:solidFill>
                  <a:schemeClr val="tx1"/>
                </a:solidFill>
                <a:latin typeface="Arial" pitchFamily="34" charset="0"/>
                <a:ea typeface="宋体" pitchFamily="2" charset="-122"/>
                <a:cs typeface="+mn-cs"/>
              </a:defRPr>
            </a:lvl5pPr>
            <a:lvl6pPr marL="2286000" algn="l" defTabSz="914400" rtl="0" eaLnBrk="1" latinLnBrk="0" hangingPunct="1">
              <a:defRPr sz="1500" kern="1200">
                <a:solidFill>
                  <a:schemeClr val="tx1"/>
                </a:solidFill>
                <a:latin typeface="Arial" pitchFamily="34" charset="0"/>
                <a:ea typeface="宋体" pitchFamily="2" charset="-122"/>
                <a:cs typeface="+mn-cs"/>
              </a:defRPr>
            </a:lvl6pPr>
            <a:lvl7pPr marL="2743200" algn="l" defTabSz="914400" rtl="0" eaLnBrk="1" latinLnBrk="0" hangingPunct="1">
              <a:defRPr sz="1500" kern="1200">
                <a:solidFill>
                  <a:schemeClr val="tx1"/>
                </a:solidFill>
                <a:latin typeface="Arial" pitchFamily="34" charset="0"/>
                <a:ea typeface="宋体" pitchFamily="2" charset="-122"/>
                <a:cs typeface="+mn-cs"/>
              </a:defRPr>
            </a:lvl7pPr>
            <a:lvl8pPr marL="3200400" algn="l" defTabSz="914400" rtl="0" eaLnBrk="1" latinLnBrk="0" hangingPunct="1">
              <a:defRPr sz="1500" kern="1200">
                <a:solidFill>
                  <a:schemeClr val="tx1"/>
                </a:solidFill>
                <a:latin typeface="Arial" pitchFamily="34" charset="0"/>
                <a:ea typeface="宋体" pitchFamily="2" charset="-122"/>
                <a:cs typeface="+mn-cs"/>
              </a:defRPr>
            </a:lvl8pPr>
            <a:lvl9pPr marL="3657600" algn="l" defTabSz="914400" rtl="0" eaLnBrk="1" latinLnBrk="0" hangingPunct="1">
              <a:defRPr sz="1500" kern="1200">
                <a:solidFill>
                  <a:schemeClr val="tx1"/>
                </a:solidFill>
                <a:latin typeface="Arial" pitchFamily="34" charset="0"/>
                <a:ea typeface="宋体" pitchFamily="2" charset="-122"/>
                <a:cs typeface="+mn-cs"/>
              </a:defRPr>
            </a:lvl9pPr>
          </a:lstStyle>
          <a:p>
            <a:pPr eaLnBrk="0" hangingPunct="0">
              <a:lnSpc>
                <a:spcPct val="150000"/>
              </a:lnSpc>
            </a:pPr>
            <a:r>
              <a:rPr lang="zh-CN" altLang="en-US" dirty="0"/>
              <a:t>蜗牛睡眠</a:t>
            </a:r>
            <a:r>
              <a:rPr lang="en-US" altLang="zh-CN" dirty="0"/>
              <a:t>-</a:t>
            </a:r>
            <a:r>
              <a:rPr lang="zh-CN" altLang="en-US" dirty="0"/>
              <a:t>作为睡眠健康伴侣应用，将陪伴你度过夜晚美好的睡眠时间。</a:t>
            </a:r>
            <a:endParaRPr lang="en-US" altLang="zh-CN" dirty="0"/>
          </a:p>
          <a:p>
            <a:pPr eaLnBrk="0" hangingPunct="0">
              <a:lnSpc>
                <a:spcPct val="150000"/>
              </a:lnSpc>
            </a:pPr>
            <a:r>
              <a:rPr lang="zh-CN" altLang="en-US" dirty="0"/>
              <a:t>培养你的良好睡眠习惯，感知并记录下你的睡眠过程，为你呈现可视化的睡眠报告，帮你更了解你的睡眠。</a:t>
            </a:r>
            <a:endParaRPr lang="en-US" altLang="zh-CN" dirty="0"/>
          </a:p>
          <a:p>
            <a:pPr eaLnBrk="0" hangingPunct="0">
              <a:lnSpc>
                <a:spcPct val="150000"/>
              </a:lnSpc>
            </a:pPr>
            <a:r>
              <a:rPr lang="zh-CN" altLang="en-US" dirty="0"/>
              <a:t>同时，该应用还具有智能闹钟提醒、催眠曲播放及下载等功能。</a:t>
            </a:r>
            <a:endParaRPr lang="zh-CN" altLang="en-US" sz="1400" dirty="0">
              <a:solidFill>
                <a:schemeClr val="tx1">
                  <a:lumMod val="95000"/>
                  <a:lumOff val="5000"/>
                </a:schemeClr>
              </a:solidFill>
              <a:latin typeface="微软雅黑" pitchFamily="34" charset="-122"/>
              <a:ea typeface="微软雅黑" pitchFamily="34" charset="-122"/>
              <a:sym typeface="微软雅黑" pitchFamily="34" charset="-122"/>
            </a:endParaRPr>
          </a:p>
        </p:txBody>
      </p:sp>
      <p:grpSp>
        <p:nvGrpSpPr>
          <p:cNvPr id="23" name="组合 22"/>
          <p:cNvGrpSpPr/>
          <p:nvPr/>
        </p:nvGrpSpPr>
        <p:grpSpPr>
          <a:xfrm>
            <a:off x="1505725" y="545223"/>
            <a:ext cx="1626115" cy="579781"/>
            <a:chOff x="2332469" y="809238"/>
            <a:chExt cx="1859969" cy="608493"/>
          </a:xfrm>
          <a:solidFill>
            <a:srgbClr val="0070C0"/>
          </a:solidFill>
        </p:grpSpPr>
        <p:sp>
          <p:nvSpPr>
            <p:cNvPr id="24" name="圆角矩形 23"/>
            <p:cNvSpPr/>
            <p:nvPr/>
          </p:nvSpPr>
          <p:spPr bwMode="auto">
            <a:xfrm>
              <a:off x="2332469" y="809238"/>
              <a:ext cx="1859969" cy="608493"/>
            </a:xfrm>
            <a:prstGeom prst="roundRect">
              <a:avLst>
                <a:gd name="adj" fmla="val 50000"/>
              </a:avLst>
            </a:prstGeom>
            <a:solidFill>
              <a:schemeClr val="accent1"/>
            </a:solidFill>
            <a:ln w="19050" cap="flat" cmpd="sng" algn="ctr">
              <a:noFill/>
              <a:prstDash val="solid"/>
              <a:round/>
              <a:headEnd type="none" w="med" len="med"/>
              <a:tailEnd type="none" w="med" len="med"/>
            </a:ln>
            <a:effectLst/>
            <a:extLst/>
          </p:spPr>
          <p:txBody>
            <a:bodyPr vert="horz" wrap="square" lIns="108816" tIns="54408" rIns="108816" bIns="54408" numCol="1" rtlCol="0" anchor="t" anchorCtr="0" compatLnSpc="1">
              <a:prstTxWarp prst="textNoShape">
                <a:avLst/>
              </a:prstTxWarp>
            </a:bodyPr>
            <a:lstStyle/>
            <a:p>
              <a:pPr algn="ctr" defTabSz="816122"/>
              <a:endParaRPr lang="zh-CN" altLang="en-US" sz="2800" dirty="0">
                <a:solidFill>
                  <a:schemeClr val="bg1"/>
                </a:solidFill>
                <a:latin typeface="+mj-lt"/>
                <a:ea typeface="微软雅黑" pitchFamily="34" charset="-122"/>
              </a:endParaRPr>
            </a:p>
          </p:txBody>
        </p:sp>
        <p:sp>
          <p:nvSpPr>
            <p:cNvPr id="25" name="矩形 24"/>
            <p:cNvSpPr/>
            <p:nvPr/>
          </p:nvSpPr>
          <p:spPr>
            <a:xfrm>
              <a:off x="2605177" y="923027"/>
              <a:ext cx="1276709" cy="379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itchFamily="34" charset="-122"/>
                  <a:ea typeface="微软雅黑" pitchFamily="34" charset="-122"/>
                </a:rPr>
                <a:t>概述</a:t>
              </a:r>
            </a:p>
          </p:txBody>
        </p:sp>
      </p:grpSp>
      <p:pic>
        <p:nvPicPr>
          <p:cNvPr id="6" name="图片 5">
            <a:extLst>
              <a:ext uri="{FF2B5EF4-FFF2-40B4-BE49-F238E27FC236}">
                <a16:creationId xmlns:a16="http://schemas.microsoft.com/office/drawing/2014/main" id="{7C1D6527-9DDF-2942-BB44-0337766D4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128" y="1275606"/>
            <a:ext cx="4924749" cy="1924704"/>
          </a:xfrm>
          <a:prstGeom prst="rect">
            <a:avLst/>
          </a:prstGeom>
        </p:spPr>
      </p:pic>
    </p:spTree>
    <p:extLst>
      <p:ext uri="{BB962C8B-B14F-4D97-AF65-F5344CB8AC3E}">
        <p14:creationId xmlns:p14="http://schemas.microsoft.com/office/powerpoint/2010/main" val="12177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par>
                          <p:cTn id="14" fill="hold">
                            <p:stCondLst>
                              <p:cond delay="500"/>
                            </p:stCondLst>
                            <p:childTnLst>
                              <p:par>
                                <p:cTn id="15" presetID="14" presetClass="entr" presetSubtype="10" fill="hold" nodeType="after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17" dur="1000"/>
                                        <p:tgtEl>
                                          <p:spTgt spid="22">
                                            <p:txEl>
                                              <p:pRg st="0" end="0"/>
                                            </p:txEl>
                                          </p:spTgt>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21" dur="1000"/>
                                        <p:tgtEl>
                                          <p:spTgt spid="22">
                                            <p:txEl>
                                              <p:pRg st="1" end="1"/>
                                            </p:txEl>
                                          </p:spTgt>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animEffect transition="in" filter="randombar(horizontal)">
                                      <p:cBhvr>
                                        <p:cTn id="25" dur="10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697627"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总结</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sp>
        <p:nvSpPr>
          <p:cNvPr id="2" name="文本框 1">
            <a:extLst>
              <a:ext uri="{FF2B5EF4-FFF2-40B4-BE49-F238E27FC236}">
                <a16:creationId xmlns:a16="http://schemas.microsoft.com/office/drawing/2014/main" id="{4E2FA6BD-7E6D-4D43-B183-E7D407FF93E6}"/>
              </a:ext>
            </a:extLst>
          </p:cNvPr>
          <p:cNvSpPr txBox="1"/>
          <p:nvPr/>
        </p:nvSpPr>
        <p:spPr>
          <a:xfrm>
            <a:off x="971600" y="843558"/>
            <a:ext cx="7200800" cy="4214680"/>
          </a:xfrm>
          <a:prstGeom prst="rect">
            <a:avLst/>
          </a:prstGeom>
          <a:noFill/>
        </p:spPr>
        <p:txBody>
          <a:bodyPr wrap="square" rtlCol="0">
            <a:spAutoFit/>
          </a:bodyPr>
          <a:lstStyle/>
          <a:p>
            <a:pPr>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交互设计，社交化分享功能</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盈利模式：</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开屏广告，硬件产品，付费音乐，会员，除了自己平台提供服务费音乐，蜗牛睡眠与喜马拉雅</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FM</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达成了合作，为后者的会员提供催眠曲付费下载。 </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基于庞大的用户量，睡眠市场的潜力，结合智能硬件的开发，未来可期。</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FABE</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营销法则：</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通过四个关键环节，极为巧妙地处理好了顾客关心的问题，从而顺利地实现产品的销售。</a:t>
            </a:r>
            <a:endPar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F</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代表特征</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Features</a:t>
            </a:r>
            <a:r>
              <a:rPr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代表优势</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Advantages</a:t>
            </a:r>
            <a:r>
              <a:rPr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B</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代表利益</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Benefits</a:t>
            </a:r>
            <a:r>
              <a:rPr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代表证据</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Evidence</a:t>
            </a: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套用</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FABE</a:t>
            </a:r>
            <a:r>
              <a:rPr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F</a:t>
            </a:r>
            <a:r>
              <a:rPr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内置多首催眠曲，（</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A</a:t>
            </a:r>
            <a:r>
              <a:rPr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独家可视化睡眠报告（</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B</a:t>
            </a:r>
            <a:r>
              <a:rPr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让你安然入睡（</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E</a:t>
            </a:r>
            <a:r>
              <a:rPr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百万志愿者亲身实践</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Idea</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动态背景更吸睛</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搜索框加入导购功能</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整点通知，整点报时，天气提醒，提高用户关注度</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“会员加入“界面放置到商城界面靠前一点的地方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534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2682875" y="1808435"/>
            <a:ext cx="35253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b="1" dirty="0">
                <a:solidFill>
                  <a:schemeClr val="accent1"/>
                </a:solidFill>
                <a:latin typeface="微软雅黑" panose="020B0503020204020204" pitchFamily="34" charset="-122"/>
                <a:ea typeface="微软雅黑" panose="020B0503020204020204" pitchFamily="34" charset="-122"/>
              </a:rPr>
              <a:t>THANKS</a:t>
            </a:r>
          </a:p>
        </p:txBody>
      </p:sp>
      <p:sp>
        <p:nvSpPr>
          <p:cNvPr id="4" name="空心弧 3"/>
          <p:cNvSpPr/>
          <p:nvPr/>
        </p:nvSpPr>
        <p:spPr bwMode="auto">
          <a:xfrm rot="7086271">
            <a:off x="4967288" y="1569017"/>
            <a:ext cx="1482725" cy="1482725"/>
          </a:xfrm>
          <a:prstGeom prst="blockArc">
            <a:avLst>
              <a:gd name="adj1" fmla="val 5502533"/>
              <a:gd name="adj2" fmla="val 1980318"/>
              <a:gd name="adj3" fmla="val 1053"/>
            </a:avLst>
          </a:prstGeom>
          <a:solidFill>
            <a:schemeClr val="accent2"/>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 name="TextBox 8"/>
          <p:cNvSpPr txBox="1">
            <a:spLocks noChangeArrowheads="1"/>
          </p:cNvSpPr>
          <p:nvPr/>
        </p:nvSpPr>
        <p:spPr bwMode="auto">
          <a:xfrm>
            <a:off x="2830513" y="2653279"/>
            <a:ext cx="2192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charset="0"/>
              <a:defRPr>
                <a:solidFill>
                  <a:schemeClr val="tx1"/>
                </a:solidFill>
                <a:latin typeface="Calibri" pitchFamily="34" charset="0"/>
                <a:ea typeface="宋体" pitchFamily="2" charset="-122"/>
              </a:defRPr>
            </a:lvl6pPr>
            <a:lvl7pPr eaLnBrk="0" fontAlgn="base" hangingPunct="0">
              <a:spcAft>
                <a:spcPct val="0"/>
              </a:spcAft>
              <a:buFont typeface="Arial" charset="0"/>
              <a:defRPr>
                <a:solidFill>
                  <a:schemeClr val="tx1"/>
                </a:solidFill>
                <a:latin typeface="Calibri" pitchFamily="34" charset="0"/>
                <a:ea typeface="宋体" pitchFamily="2" charset="-122"/>
              </a:defRPr>
            </a:lvl7pPr>
            <a:lvl8pPr eaLnBrk="0" fontAlgn="base" hangingPunct="0">
              <a:spcAft>
                <a:spcPct val="0"/>
              </a:spcAft>
              <a:buFont typeface="Arial" charset="0"/>
              <a:defRPr>
                <a:solidFill>
                  <a:schemeClr val="tx1"/>
                </a:solidFill>
                <a:latin typeface="Calibri" pitchFamily="34" charset="0"/>
                <a:ea typeface="宋体" pitchFamily="2" charset="-122"/>
              </a:defRPr>
            </a:lvl8pPr>
            <a:lvl9pPr eaLnBrk="0" fontAlgn="base" hangingPunct="0">
              <a:spcAft>
                <a:spcPct val="0"/>
              </a:spcAft>
              <a:buFont typeface="Arial" charset="0"/>
              <a:defRPr>
                <a:solidFill>
                  <a:schemeClr val="tx1"/>
                </a:solidFill>
                <a:latin typeface="Calibri" pitchFamily="34" charset="0"/>
                <a:ea typeface="宋体" pitchFamily="2" charset="-122"/>
              </a:defRPr>
            </a:lvl9pPr>
          </a:lstStyle>
          <a:p>
            <a:pPr algn="dist" eaLnBrk="1" hangingPunct="1">
              <a:defRPr/>
            </a:pPr>
            <a:r>
              <a:rPr lang="zh-CN" altLang="en-US" sz="1800" dirty="0">
                <a:solidFill>
                  <a:schemeClr val="tx1">
                    <a:lumMod val="75000"/>
                    <a:lumOff val="25000"/>
                  </a:schemeClr>
                </a:solidFill>
                <a:latin typeface="微软雅黑" pitchFamily="34" charset="-122"/>
                <a:ea typeface="微软雅黑" pitchFamily="34" charset="-122"/>
              </a:rPr>
              <a:t>谢谢聆听</a:t>
            </a:r>
          </a:p>
        </p:txBody>
      </p:sp>
      <p:cxnSp>
        <p:nvCxnSpPr>
          <p:cNvPr id="6" name="直接连接符 5"/>
          <p:cNvCxnSpPr/>
          <p:nvPr/>
        </p:nvCxnSpPr>
        <p:spPr>
          <a:xfrm>
            <a:off x="1331640" y="3869577"/>
            <a:ext cx="6696744" cy="0"/>
          </a:xfrm>
          <a:prstGeom prst="line">
            <a:avLst/>
          </a:prstGeom>
          <a:ln w="3175" cmpd="sng">
            <a:solidFill>
              <a:schemeClr val="bg1">
                <a:lumMod val="75000"/>
              </a:schemeClr>
            </a:solidFill>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19672" y="3941288"/>
            <a:ext cx="5904656" cy="276999"/>
          </a:xfrm>
          <a:prstGeom prst="rect">
            <a:avLst/>
          </a:prstGeom>
          <a:noFill/>
        </p:spPr>
        <p:txBody>
          <a:bodyPr wrap="square" rtlCol="0">
            <a:spAutoFit/>
          </a:bodyPr>
          <a:lstStyle/>
          <a:p>
            <a:pPr algn="ctr"/>
            <a:r>
              <a:rPr lang="en-US" altLang="zh-CN" sz="1200" dirty="0">
                <a:solidFill>
                  <a:schemeClr val="accent1"/>
                </a:solidFill>
                <a:latin typeface="Impact" pitchFamily="34" charset="0"/>
              </a:rPr>
              <a:t>DESIGNER:  </a:t>
            </a:r>
            <a:r>
              <a:rPr lang="en-US" altLang="zh-CN" sz="1200" b="1" dirty="0">
                <a:solidFill>
                  <a:schemeClr val="bg1">
                    <a:lumMod val="50000"/>
                  </a:schemeClr>
                </a:solidFill>
                <a:latin typeface="Arial" panose="020B0604020202020204" pitchFamily="34" charset="0"/>
                <a:ea typeface="微软雅黑" pitchFamily="34" charset="-122"/>
                <a:cs typeface="Arial" panose="020B0604020202020204" pitchFamily="34" charset="0"/>
              </a:rPr>
              <a:t>Amy</a:t>
            </a:r>
            <a:r>
              <a:rPr lang="zh-CN" altLang="en-US" sz="1200" b="1" dirty="0">
                <a:solidFill>
                  <a:schemeClr val="bg1">
                    <a:lumMod val="50000"/>
                  </a:schemeClr>
                </a:solidFill>
                <a:latin typeface="Impact" pitchFamily="34" charset="0"/>
                <a:ea typeface="微软雅黑" pitchFamily="34" charset="-122"/>
              </a:rPr>
              <a:t> </a:t>
            </a:r>
            <a:r>
              <a:rPr lang="en-US" altLang="zh-CN" sz="1200" b="1" dirty="0">
                <a:solidFill>
                  <a:schemeClr val="bg1">
                    <a:lumMod val="50000"/>
                  </a:schemeClr>
                </a:solidFill>
                <a:latin typeface="Impact" pitchFamily="34" charset="0"/>
                <a:ea typeface="微软雅黑" pitchFamily="34" charset="-122"/>
              </a:rPr>
              <a:t>               </a:t>
            </a:r>
            <a:r>
              <a:rPr lang="en-US" altLang="zh-CN" sz="1200" dirty="0">
                <a:solidFill>
                  <a:schemeClr val="accent1"/>
                </a:solidFill>
                <a:latin typeface="Impact" pitchFamily="34" charset="0"/>
                <a:ea typeface="微软雅黑" pitchFamily="34" charset="-122"/>
              </a:rPr>
              <a:t>DATE:  </a:t>
            </a:r>
            <a:r>
              <a:rPr lang="en-US" altLang="zh-CN" sz="1200" dirty="0">
                <a:solidFill>
                  <a:schemeClr val="bg1">
                    <a:lumMod val="50000"/>
                  </a:schemeClr>
                </a:solidFill>
                <a:latin typeface="Impact" pitchFamily="34" charset="0"/>
                <a:ea typeface="微软雅黑" pitchFamily="34" charset="-122"/>
              </a:rPr>
              <a:t>2018-6-14</a:t>
            </a:r>
            <a:endParaRPr lang="zh-CN" altLang="en-US" sz="1200" dirty="0">
              <a:solidFill>
                <a:schemeClr val="bg1">
                  <a:lumMod val="50000"/>
                </a:schemeClr>
              </a:solidFill>
              <a:latin typeface="Impact" pitchFamily="34" charset="0"/>
              <a:ea typeface="微软雅黑" pitchFamily="34" charset="-122"/>
            </a:endParaRPr>
          </a:p>
        </p:txBody>
      </p:sp>
    </p:spTree>
    <p:extLst>
      <p:ext uri="{BB962C8B-B14F-4D97-AF65-F5344CB8AC3E}">
        <p14:creationId xmlns:p14="http://schemas.microsoft.com/office/powerpoint/2010/main" val="44863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1000"/>
                                        <p:tgtEl>
                                          <p:spTgt spid="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 by="(-#ppt_w*2)" calcmode="lin" valueType="num">
                                      <p:cBhvr rctx="PPT">
                                        <p:cTn id="22" dur="500" autoRev="1" fill="hold">
                                          <p:stCondLst>
                                            <p:cond delay="0"/>
                                          </p:stCondLst>
                                        </p:cTn>
                                        <p:tgtEl>
                                          <p:spTgt spid="7"/>
                                        </p:tgtEl>
                                        <p:attrNameLst>
                                          <p:attrName>ppt_w</p:attrName>
                                        </p:attrNameLst>
                                      </p:cBhvr>
                                    </p:anim>
                                    <p:anim by="(#ppt_w*0.50)" calcmode="lin" valueType="num">
                                      <p:cBhvr>
                                        <p:cTn id="23" dur="500" decel="50000" autoRev="1" fill="hold">
                                          <p:stCondLst>
                                            <p:cond delay="0"/>
                                          </p:stCondLst>
                                        </p:cTn>
                                        <p:tgtEl>
                                          <p:spTgt spid="7"/>
                                        </p:tgtEl>
                                        <p:attrNameLst>
                                          <p:attrName>ppt_x</p:attrName>
                                        </p:attrNameLst>
                                      </p:cBhvr>
                                    </p:anim>
                                    <p:anim from="(-#ppt_h/2)" to="(#ppt_y)" calcmode="lin" valueType="num">
                                      <p:cBhvr>
                                        <p:cTn id="24" dur="1000" fill="hold">
                                          <p:stCondLst>
                                            <p:cond delay="0"/>
                                          </p:stCondLst>
                                        </p:cTn>
                                        <p:tgtEl>
                                          <p:spTgt spid="7"/>
                                        </p:tgtEl>
                                        <p:attrNameLst>
                                          <p:attrName>ppt_y</p:attrName>
                                        </p:attrNameLst>
                                      </p:cBhvr>
                                    </p:anim>
                                    <p:animRot by="21600000">
                                      <p:cBhvr>
                                        <p:cTn id="25" dur="1000" fill="hold">
                                          <p:stCondLst>
                                            <p:cond delay="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1210588"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市场现状</a:t>
            </a:r>
          </a:p>
        </p:txBody>
      </p:sp>
      <p:pic>
        <p:nvPicPr>
          <p:cNvPr id="19" name="图片 18">
            <a:extLst>
              <a:ext uri="{FF2B5EF4-FFF2-40B4-BE49-F238E27FC236}">
                <a16:creationId xmlns:a16="http://schemas.microsoft.com/office/drawing/2014/main" id="{F1784B7A-7250-004B-A3BA-ED5287CE6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51470"/>
            <a:ext cx="631482" cy="569632"/>
          </a:xfrm>
          <a:prstGeom prst="rect">
            <a:avLst/>
          </a:prstGeom>
        </p:spPr>
      </p:pic>
      <p:sp>
        <p:nvSpPr>
          <p:cNvPr id="20" name="文本框 19">
            <a:extLst>
              <a:ext uri="{FF2B5EF4-FFF2-40B4-BE49-F238E27FC236}">
                <a16:creationId xmlns:a16="http://schemas.microsoft.com/office/drawing/2014/main" id="{956C218D-59F2-BB49-84F1-A6B8B4F625BC}"/>
              </a:ext>
            </a:extLst>
          </p:cNvPr>
          <p:cNvSpPr txBox="1"/>
          <p:nvPr/>
        </p:nvSpPr>
        <p:spPr>
          <a:xfrm>
            <a:off x="355782" y="1059582"/>
            <a:ext cx="8248666" cy="2862322"/>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在围绕人类各项行为的投资机会中，衣食住行都支撑起了无比巨大的市场。如果从时间占用的角度来看，在一天的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24</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小时中，睡眠其实是时间占比很大、却没有获得足够重视的市场。按世界卫生组织的调查，中国人普遍的睡眠时间是</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小时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43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分钟，并且在全世界范围内，约有三分之一的人存在睡眠问题。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用户基数大</a:t>
            </a:r>
            <a:b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b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而这些睡眠问题不仅仅是失眠，还包括阻塞性睡眠呼吸暂停（</a:t>
            </a:r>
            <a:r>
              <a:rPr lang="en" altLang="zh-CN" sz="1200" dirty="0">
                <a:solidFill>
                  <a:schemeClr val="tx1">
                    <a:lumMod val="75000"/>
                    <a:lumOff val="25000"/>
                  </a:schemeClr>
                </a:solidFill>
                <a:latin typeface="微软雅黑" panose="020B0503020204020204" pitchFamily="34" charset="-122"/>
                <a:ea typeface="微软雅黑" panose="020B0503020204020204" pitchFamily="34" charset="-122"/>
              </a:rPr>
              <a:t>OSA</a:t>
            </a:r>
            <a:r>
              <a:rPr lang="zh-CN" altLang="e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等可致死疾病，以及提升患糖尿病、心血管疾病等其他疾病的可能性。</a:t>
            </a:r>
            <a:b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b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睡眠问题正带来睡眠健康产业的蓬勃发展，在美国失眠发生率高达</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32%-50%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，“睡眠经济”年产值已达到数百亿美元。中国的失眠发生率也高达</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根据产业信息网统计，如今我国睡眠产业市场容量已经达到千亿人民币的规模。在这个产业链中，涉及床具、睡眠纺织品、健康睡眠智能硬件、睡眠医疗、保健品等领域。在这个行业中，目前从事睡眠医疗器械的公司最多（占</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65%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左右），其次是药物（大约</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16%</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）、保健品（</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）和睡眠服务（</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）。睡眠医疗器械中，监测设备是所有数据链的前端，在产业链中占据最重要的地位。</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——&gt;</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智能硬件处于探索阶段，市场潜力大</a:t>
            </a:r>
            <a:b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b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696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27784" y="901265"/>
            <a:ext cx="5153514" cy="348839"/>
            <a:chOff x="3002037" y="1465798"/>
            <a:chExt cx="7067433" cy="369332"/>
          </a:xfrm>
          <a:solidFill>
            <a:schemeClr val="accent2">
              <a:lumMod val="75000"/>
            </a:schemeClr>
          </a:solidFill>
        </p:grpSpPr>
        <p:sp>
          <p:nvSpPr>
            <p:cNvPr id="4" name="矩形 3"/>
            <p:cNvSpPr/>
            <p:nvPr/>
          </p:nvSpPr>
          <p:spPr bwMode="auto">
            <a:xfrm>
              <a:off x="3002037" y="1465798"/>
              <a:ext cx="7067433" cy="369332"/>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600">
                <a:latin typeface="微软雅黑" pitchFamily="34" charset="-122"/>
                <a:ea typeface="微软雅黑" pitchFamily="34" charset="-122"/>
              </a:endParaRPr>
            </a:p>
          </p:txBody>
        </p:sp>
        <p:sp>
          <p:nvSpPr>
            <p:cNvPr id="5" name="TextBox 4"/>
            <p:cNvSpPr txBox="1"/>
            <p:nvPr/>
          </p:nvSpPr>
          <p:spPr>
            <a:xfrm>
              <a:off x="3033222" y="1474123"/>
              <a:ext cx="5688632" cy="358443"/>
            </a:xfrm>
            <a:prstGeom prst="rect">
              <a:avLst/>
            </a:prstGeom>
            <a:noFill/>
          </p:spPr>
          <p:txBody>
            <a:bodyPr wrap="square" rtlCol="0">
              <a:spAutoFit/>
            </a:bodyPr>
            <a:lstStyle/>
            <a:p>
              <a:r>
                <a:rPr lang="zh-CN" altLang="en-US" sz="1600" dirty="0">
                  <a:solidFill>
                    <a:srgbClr val="F8F8F8"/>
                  </a:solidFill>
                  <a:latin typeface="微软雅黑" pitchFamily="34" charset="-122"/>
                  <a:ea typeface="微软雅黑" pitchFamily="34" charset="-122"/>
                </a:rPr>
                <a:t>工具类健康应用</a:t>
              </a:r>
              <a:r>
                <a:rPr lang="en-US" altLang="zh-CN" sz="1600" dirty="0">
                  <a:solidFill>
                    <a:srgbClr val="F8F8F8"/>
                  </a:solidFill>
                  <a:latin typeface="微软雅黑" pitchFamily="34" charset="-122"/>
                  <a:ea typeface="微软雅黑" pitchFamily="34" charset="-122"/>
                </a:rPr>
                <a:t>-</a:t>
              </a:r>
              <a:r>
                <a:rPr lang="zh-CN" altLang="en-US" sz="1600" dirty="0">
                  <a:solidFill>
                    <a:srgbClr val="F8F8F8"/>
                  </a:solidFill>
                  <a:latin typeface="微软雅黑" pitchFamily="34" charset="-122"/>
                  <a:ea typeface="微软雅黑" pitchFamily="34" charset="-122"/>
                </a:rPr>
                <a:t>梦话与睡眠专业检测助手</a:t>
              </a:r>
            </a:p>
          </p:txBody>
        </p:sp>
      </p:grpSp>
      <p:grpSp>
        <p:nvGrpSpPr>
          <p:cNvPr id="6" name="组合 5"/>
          <p:cNvGrpSpPr/>
          <p:nvPr/>
        </p:nvGrpSpPr>
        <p:grpSpPr>
          <a:xfrm>
            <a:off x="2627784" y="2599581"/>
            <a:ext cx="5153514" cy="354848"/>
            <a:chOff x="3002037" y="3922395"/>
            <a:chExt cx="7067433" cy="375694"/>
          </a:xfrm>
          <a:solidFill>
            <a:schemeClr val="accent2">
              <a:lumMod val="75000"/>
            </a:schemeClr>
          </a:solidFill>
        </p:grpSpPr>
        <p:sp>
          <p:nvSpPr>
            <p:cNvPr id="7" name="矩形 6"/>
            <p:cNvSpPr/>
            <p:nvPr/>
          </p:nvSpPr>
          <p:spPr bwMode="auto">
            <a:xfrm>
              <a:off x="3002037" y="3922395"/>
              <a:ext cx="7067433" cy="369332"/>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600">
                <a:latin typeface="微软雅黑" pitchFamily="34" charset="-122"/>
                <a:ea typeface="微软雅黑" pitchFamily="34" charset="-122"/>
              </a:endParaRPr>
            </a:p>
          </p:txBody>
        </p:sp>
        <p:sp>
          <p:nvSpPr>
            <p:cNvPr id="9" name="TextBox 8"/>
            <p:cNvSpPr txBox="1"/>
            <p:nvPr/>
          </p:nvSpPr>
          <p:spPr>
            <a:xfrm>
              <a:off x="3023806" y="3939647"/>
              <a:ext cx="7045662" cy="358442"/>
            </a:xfrm>
            <a:prstGeom prst="rect">
              <a:avLst/>
            </a:prstGeom>
            <a:noFill/>
          </p:spPr>
          <p:txBody>
            <a:bodyPr wrap="square" rtlCol="0">
              <a:spAutoFit/>
            </a:bodyPr>
            <a:lstStyle/>
            <a:p>
              <a:r>
                <a:rPr lang="zh-CN" altLang="en-US" sz="1600" dirty="0">
                  <a:solidFill>
                    <a:srgbClr val="F8F8F8"/>
                  </a:solidFill>
                  <a:latin typeface="微软雅黑" pitchFamily="34" charset="-122"/>
                  <a:ea typeface="微软雅黑" pitchFamily="34" charset="-122"/>
                </a:rPr>
                <a:t>第一款真正符合人体工程学的蜗牛睡眠智能枕</a:t>
              </a:r>
            </a:p>
          </p:txBody>
        </p:sp>
      </p:grpSp>
      <p:sp>
        <p:nvSpPr>
          <p:cNvPr id="10" name="TextBox 9"/>
          <p:cNvSpPr txBox="1"/>
          <p:nvPr/>
        </p:nvSpPr>
        <p:spPr>
          <a:xfrm>
            <a:off x="2672501" y="1303270"/>
            <a:ext cx="5153514" cy="1246175"/>
          </a:xfrm>
          <a:prstGeom prst="rect">
            <a:avLst/>
          </a:prstGeom>
          <a:noFill/>
        </p:spPr>
        <p:txBody>
          <a:bodyPr wrap="square" lIns="68580" tIns="34290" rIns="68580" bIns="34290" rtlCol="0">
            <a:spAutoFit/>
          </a:bodyPr>
          <a:lstStyle/>
          <a:p>
            <a:pPr>
              <a:lnSpc>
                <a:spcPct val="130000"/>
              </a:lnSpc>
            </a:pPr>
            <a:r>
              <a:rPr lang="zh-CN" altLang="en-US" sz="1200" dirty="0">
                <a:latin typeface="微软雅黑" pitchFamily="34" charset="-122"/>
                <a:ea typeface="微软雅黑" pitchFamily="34" charset="-122"/>
              </a:rPr>
              <a:t>蜗牛睡眠系列产品是定位于移动互联网与大智能健康方向，专注于睡眠健康领域新体验。</a:t>
            </a:r>
            <a:endParaRPr lang="en-US" altLang="zh-CN" sz="1200" dirty="0">
              <a:latin typeface="微软雅黑" pitchFamily="34" charset="-122"/>
              <a:ea typeface="微软雅黑" pitchFamily="34" charset="-122"/>
            </a:endParaRPr>
          </a:p>
          <a:p>
            <a:pPr>
              <a:lnSpc>
                <a:spcPct val="130000"/>
              </a:lnSpc>
            </a:pPr>
            <a:r>
              <a:rPr lang="zh-CN" altLang="en-US" sz="1200" dirty="0">
                <a:latin typeface="微软雅黑" pitchFamily="34" charset="-122"/>
                <a:ea typeface="微软雅黑" pitchFamily="34" charset="-122"/>
              </a:rPr>
              <a:t>以</a:t>
            </a:r>
            <a:r>
              <a:rPr lang="en" altLang="zh-CN" sz="1200" dirty="0">
                <a:latin typeface="微软雅黑" pitchFamily="34" charset="-122"/>
                <a:ea typeface="微软雅黑" pitchFamily="34" charset="-122"/>
              </a:rPr>
              <a:t>APP</a:t>
            </a:r>
            <a:r>
              <a:rPr lang="zh-CN" altLang="en-US" sz="1200" dirty="0">
                <a:latin typeface="微软雅黑" pitchFamily="34" charset="-122"/>
                <a:ea typeface="微软雅黑" pitchFamily="34" charset="-122"/>
              </a:rPr>
              <a:t>软件与智能家居硬件相结合的方式，通过精准的医疗算法完美再现用户睡眠过程，以原创催眠音乐为引导手段缩短用户入睡时间，提高你的睡眠质量，提供更舒适的睡眠体验，养成最佳的睡眠习惯。</a:t>
            </a:r>
          </a:p>
        </p:txBody>
      </p:sp>
      <p:sp>
        <p:nvSpPr>
          <p:cNvPr id="11" name="TextBox 10"/>
          <p:cNvSpPr txBox="1"/>
          <p:nvPr/>
        </p:nvSpPr>
        <p:spPr>
          <a:xfrm>
            <a:off x="2650524" y="3008295"/>
            <a:ext cx="5153514" cy="1111458"/>
          </a:xfrm>
          <a:prstGeom prst="rect">
            <a:avLst/>
          </a:prstGeom>
          <a:noFill/>
        </p:spPr>
        <p:txBody>
          <a:bodyPr wrap="square" lIns="68580" tIns="34290" rIns="68580" bIns="34290" rtlCol="0">
            <a:spAutoFit/>
          </a:bodyPr>
          <a:lstStyle/>
          <a:p>
            <a:pPr>
              <a:lnSpc>
                <a:spcPct val="130000"/>
              </a:lnSpc>
            </a:pPr>
            <a:r>
              <a:rPr lang="zh-CN" altLang="en-US" sz="1200" dirty="0">
                <a:latin typeface="微软雅黑" pitchFamily="34" charset="-122"/>
                <a:ea typeface="微软雅黑" pitchFamily="34" charset="-122"/>
              </a:rPr>
              <a:t>纳米管填充，国产枕首次采用日本良眠制枕高端标准全新立体声骨传导技术，催眠曲无需耳机不扰人超长续航，充电提醒，十分便捷的智能枕大数据人工学设计，仰卧侧卧皆适宜枕头可全拆卸，方便清洗与保洁全面超越市场各式传统枕头</a:t>
            </a:r>
            <a:r>
              <a:rPr lang="zh-CN" altLang="en-US" dirty="0"/>
              <a:t>。</a:t>
            </a:r>
            <a:endParaRPr lang="zh-CN" altLang="en-US" sz="1200" dirty="0">
              <a:latin typeface="微软雅黑" pitchFamily="34" charset="-122"/>
              <a:ea typeface="微软雅黑" pitchFamily="34" charset="-122"/>
            </a:endParaRPr>
          </a:p>
        </p:txBody>
      </p:sp>
      <p:sp>
        <p:nvSpPr>
          <p:cNvPr id="12" name="等腰三角形 2"/>
          <p:cNvSpPr/>
          <p:nvPr/>
        </p:nvSpPr>
        <p:spPr bwMode="auto">
          <a:xfrm rot="2747878">
            <a:off x="1418932" y="858902"/>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a:noFill/>
          </a:ln>
          <a:extLst/>
        </p:spPr>
        <p:txBody>
          <a:bodyPr wrap="none" lIns="68580" tIns="34290" rIns="68580" bIns="34290" anchor="ctr"/>
          <a:lstStyle/>
          <a:p>
            <a:pPr algn="ctr"/>
            <a:endParaRPr lang="zh-CN" altLang="en-US" sz="1100" kern="0" dirty="0">
              <a:solidFill>
                <a:srgbClr val="FFFFFF"/>
              </a:solidFill>
              <a:latin typeface="微软雅黑" pitchFamily="34" charset="-122"/>
              <a:ea typeface="微软雅黑" pitchFamily="34" charset="-122"/>
            </a:endParaRPr>
          </a:p>
        </p:txBody>
      </p:sp>
      <p:sp>
        <p:nvSpPr>
          <p:cNvPr id="13" name="TextBox 12"/>
          <p:cNvSpPr txBox="1"/>
          <p:nvPr/>
        </p:nvSpPr>
        <p:spPr>
          <a:xfrm>
            <a:off x="1525156" y="1300162"/>
            <a:ext cx="643835" cy="369258"/>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b="1" dirty="0"/>
              <a:t>产品</a:t>
            </a:r>
            <a:endParaRPr lang="en-US" altLang="zh-CN" b="1" dirty="0"/>
          </a:p>
          <a:p>
            <a:r>
              <a:rPr lang="zh-CN" altLang="en-US" b="1" dirty="0"/>
              <a:t>定位</a:t>
            </a:r>
          </a:p>
        </p:txBody>
      </p:sp>
      <p:sp>
        <p:nvSpPr>
          <p:cNvPr id="14" name="等腰三角形 2"/>
          <p:cNvSpPr/>
          <p:nvPr/>
        </p:nvSpPr>
        <p:spPr bwMode="auto">
          <a:xfrm rot="3036074">
            <a:off x="1418931" y="2603795"/>
            <a:ext cx="992273" cy="114811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a:extLst/>
        </p:spPr>
        <p:txBody>
          <a:bodyPr wrap="none" lIns="68580" tIns="34290" rIns="68580" bIns="34290" anchor="ctr"/>
          <a:lstStyle/>
          <a:p>
            <a:pPr algn="ctr"/>
            <a:endParaRPr lang="zh-CN" altLang="en-US" sz="1100" kern="0">
              <a:solidFill>
                <a:srgbClr val="FFFFFF"/>
              </a:solidFill>
              <a:latin typeface="微软雅黑" pitchFamily="34" charset="-122"/>
              <a:ea typeface="微软雅黑" pitchFamily="34" charset="-122"/>
            </a:endParaRPr>
          </a:p>
        </p:txBody>
      </p:sp>
      <p:sp>
        <p:nvSpPr>
          <p:cNvPr id="15" name="TextBox 14"/>
          <p:cNvSpPr txBox="1"/>
          <p:nvPr/>
        </p:nvSpPr>
        <p:spPr>
          <a:xfrm>
            <a:off x="1525158" y="3038856"/>
            <a:ext cx="643835" cy="369258"/>
          </a:xfrm>
          <a:prstGeom prst="rect">
            <a:avLst/>
          </a:prstGeom>
          <a:noFill/>
          <a:ln>
            <a:noFill/>
          </a:ln>
        </p:spPr>
        <p:txBody>
          <a:bodyPr wrap="none" lIns="68580" tIns="34290" rIns="68580" bIns="34290" anchor="ctr"/>
          <a:lstStyle>
            <a:defPPr>
              <a:defRPr lang="zh-CN"/>
            </a:defPPr>
            <a:lvl1pPr algn="ctr">
              <a:defRPr sz="2000" kern="0">
                <a:solidFill>
                  <a:srgbClr val="FFFFFF"/>
                </a:solidFill>
                <a:latin typeface="微软雅黑" pitchFamily="34" charset="-122"/>
                <a:ea typeface="微软雅黑" pitchFamily="34" charset="-122"/>
              </a:defRPr>
            </a:lvl1pPr>
          </a:lstStyle>
          <a:p>
            <a:r>
              <a:rPr lang="zh-CN" altLang="en-US" b="1" dirty="0"/>
              <a:t>主推</a:t>
            </a:r>
            <a:endParaRPr lang="en-US" altLang="zh-CN" b="1" dirty="0"/>
          </a:p>
          <a:p>
            <a:r>
              <a:rPr lang="zh-CN" altLang="en-US" b="1" dirty="0"/>
              <a:t>产品</a:t>
            </a:r>
          </a:p>
        </p:txBody>
      </p:sp>
      <p:sp>
        <p:nvSpPr>
          <p:cNvPr id="16" name="TextBox 15"/>
          <p:cNvSpPr txBox="1"/>
          <p:nvPr/>
        </p:nvSpPr>
        <p:spPr>
          <a:xfrm>
            <a:off x="355782" y="205624"/>
            <a:ext cx="1210588"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产品定位</a:t>
            </a:r>
          </a:p>
        </p:txBody>
      </p:sp>
      <p:sp>
        <p:nvSpPr>
          <p:cNvPr id="19" name="文本框 18">
            <a:extLst>
              <a:ext uri="{FF2B5EF4-FFF2-40B4-BE49-F238E27FC236}">
                <a16:creationId xmlns:a16="http://schemas.microsoft.com/office/drawing/2014/main" id="{7CFFD613-A1F9-3645-A568-CB6193A8F3CB}"/>
              </a:ext>
            </a:extLst>
          </p:cNvPr>
          <p:cNvSpPr txBox="1"/>
          <p:nvPr/>
        </p:nvSpPr>
        <p:spPr>
          <a:xfrm>
            <a:off x="1403648" y="4231862"/>
            <a:ext cx="1723549" cy="369332"/>
          </a:xfrm>
          <a:prstGeom prst="rect">
            <a:avLst/>
          </a:prstGeom>
          <a:noFill/>
        </p:spPr>
        <p:txBody>
          <a:bodyPr wrap="none" rtlCol="0">
            <a:spAutoFit/>
          </a:bodyPr>
          <a:lstStyle/>
          <a:p>
            <a:r>
              <a:rPr lang="en-US" altLang="zh-CN" dirty="0">
                <a:latin typeface="微软雅黑" pitchFamily="34" charset="-122"/>
                <a:ea typeface="微软雅黑" pitchFamily="34" charset="-122"/>
              </a:rPr>
              <a:t>APP+</a:t>
            </a:r>
            <a:r>
              <a:rPr lang="zh-CN" altLang="en-US" dirty="0">
                <a:latin typeface="微软雅黑" pitchFamily="34" charset="-122"/>
                <a:ea typeface="微软雅黑" pitchFamily="34" charset="-122"/>
              </a:rPr>
              <a:t>智能硬件</a:t>
            </a:r>
          </a:p>
        </p:txBody>
      </p:sp>
      <p:pic>
        <p:nvPicPr>
          <p:cNvPr id="20" name="图片 19">
            <a:extLst>
              <a:ext uri="{FF2B5EF4-FFF2-40B4-BE49-F238E27FC236}">
                <a16:creationId xmlns:a16="http://schemas.microsoft.com/office/drawing/2014/main" id="{17EE4E42-FE67-F040-981E-739F1D4DF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51470"/>
            <a:ext cx="631482" cy="569632"/>
          </a:xfrm>
          <a:prstGeom prst="rect">
            <a:avLst/>
          </a:prstGeom>
        </p:spPr>
      </p:pic>
    </p:spTree>
    <p:extLst>
      <p:ext uri="{BB962C8B-B14F-4D97-AF65-F5344CB8AC3E}">
        <p14:creationId xmlns:p14="http://schemas.microsoft.com/office/powerpoint/2010/main" val="294666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290">
                                          <p:stCondLst>
                                            <p:cond delay="0"/>
                                          </p:stCondLst>
                                        </p:cTn>
                                        <p:tgtEl>
                                          <p:spTgt spid="13"/>
                                        </p:tgtEl>
                                      </p:cBhvr>
                                    </p:animEffect>
                                    <p:anim calcmode="lin" valueType="num">
                                      <p:cBhvr>
                                        <p:cTn id="8"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13" dur="13">
                                          <p:stCondLst>
                                            <p:cond delay="325"/>
                                          </p:stCondLst>
                                        </p:cTn>
                                        <p:tgtEl>
                                          <p:spTgt spid="13"/>
                                        </p:tgtEl>
                                      </p:cBhvr>
                                      <p:to x="100000" y="60000"/>
                                    </p:animScale>
                                    <p:animScale>
                                      <p:cBhvr>
                                        <p:cTn id="14" dur="83" decel="50000">
                                          <p:stCondLst>
                                            <p:cond delay="338"/>
                                          </p:stCondLst>
                                        </p:cTn>
                                        <p:tgtEl>
                                          <p:spTgt spid="13"/>
                                        </p:tgtEl>
                                      </p:cBhvr>
                                      <p:to x="100000" y="100000"/>
                                    </p:animScale>
                                    <p:animScale>
                                      <p:cBhvr>
                                        <p:cTn id="15" dur="13">
                                          <p:stCondLst>
                                            <p:cond delay="656"/>
                                          </p:stCondLst>
                                        </p:cTn>
                                        <p:tgtEl>
                                          <p:spTgt spid="13"/>
                                        </p:tgtEl>
                                      </p:cBhvr>
                                      <p:to x="100000" y="80000"/>
                                    </p:animScale>
                                    <p:animScale>
                                      <p:cBhvr>
                                        <p:cTn id="16" dur="83" decel="50000">
                                          <p:stCondLst>
                                            <p:cond delay="669"/>
                                          </p:stCondLst>
                                        </p:cTn>
                                        <p:tgtEl>
                                          <p:spTgt spid="13"/>
                                        </p:tgtEl>
                                      </p:cBhvr>
                                      <p:to x="100000" y="100000"/>
                                    </p:animScale>
                                    <p:animScale>
                                      <p:cBhvr>
                                        <p:cTn id="17" dur="13">
                                          <p:stCondLst>
                                            <p:cond delay="821"/>
                                          </p:stCondLst>
                                        </p:cTn>
                                        <p:tgtEl>
                                          <p:spTgt spid="13"/>
                                        </p:tgtEl>
                                      </p:cBhvr>
                                      <p:to x="100000" y="90000"/>
                                    </p:animScale>
                                    <p:animScale>
                                      <p:cBhvr>
                                        <p:cTn id="18" dur="83" decel="50000">
                                          <p:stCondLst>
                                            <p:cond delay="834"/>
                                          </p:stCondLst>
                                        </p:cTn>
                                        <p:tgtEl>
                                          <p:spTgt spid="13"/>
                                        </p:tgtEl>
                                      </p:cBhvr>
                                      <p:to x="100000" y="100000"/>
                                    </p:animScale>
                                    <p:animScale>
                                      <p:cBhvr>
                                        <p:cTn id="19" dur="13">
                                          <p:stCondLst>
                                            <p:cond delay="904"/>
                                          </p:stCondLst>
                                        </p:cTn>
                                        <p:tgtEl>
                                          <p:spTgt spid="13"/>
                                        </p:tgtEl>
                                      </p:cBhvr>
                                      <p:to x="100000" y="95000"/>
                                    </p:animScale>
                                    <p:animScale>
                                      <p:cBhvr>
                                        <p:cTn id="20" dur="83" decel="50000">
                                          <p:stCondLst>
                                            <p:cond delay="917"/>
                                          </p:stCondLst>
                                        </p:cTn>
                                        <p:tgtEl>
                                          <p:spTgt spid="1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290">
                                          <p:stCondLst>
                                            <p:cond delay="0"/>
                                          </p:stCondLst>
                                        </p:cTn>
                                        <p:tgtEl>
                                          <p:spTgt spid="12"/>
                                        </p:tgtEl>
                                      </p:cBhvr>
                                    </p:animEffect>
                                    <p:anim calcmode="lin" valueType="num">
                                      <p:cBhvr>
                                        <p:cTn id="24"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29" dur="13">
                                          <p:stCondLst>
                                            <p:cond delay="325"/>
                                          </p:stCondLst>
                                        </p:cTn>
                                        <p:tgtEl>
                                          <p:spTgt spid="12"/>
                                        </p:tgtEl>
                                      </p:cBhvr>
                                      <p:to x="100000" y="60000"/>
                                    </p:animScale>
                                    <p:animScale>
                                      <p:cBhvr>
                                        <p:cTn id="30" dur="83" decel="50000">
                                          <p:stCondLst>
                                            <p:cond delay="338"/>
                                          </p:stCondLst>
                                        </p:cTn>
                                        <p:tgtEl>
                                          <p:spTgt spid="12"/>
                                        </p:tgtEl>
                                      </p:cBhvr>
                                      <p:to x="100000" y="100000"/>
                                    </p:animScale>
                                    <p:animScale>
                                      <p:cBhvr>
                                        <p:cTn id="31" dur="13">
                                          <p:stCondLst>
                                            <p:cond delay="656"/>
                                          </p:stCondLst>
                                        </p:cTn>
                                        <p:tgtEl>
                                          <p:spTgt spid="12"/>
                                        </p:tgtEl>
                                      </p:cBhvr>
                                      <p:to x="100000" y="80000"/>
                                    </p:animScale>
                                    <p:animScale>
                                      <p:cBhvr>
                                        <p:cTn id="32" dur="83" decel="50000">
                                          <p:stCondLst>
                                            <p:cond delay="669"/>
                                          </p:stCondLst>
                                        </p:cTn>
                                        <p:tgtEl>
                                          <p:spTgt spid="12"/>
                                        </p:tgtEl>
                                      </p:cBhvr>
                                      <p:to x="100000" y="100000"/>
                                    </p:animScale>
                                    <p:animScale>
                                      <p:cBhvr>
                                        <p:cTn id="33" dur="13">
                                          <p:stCondLst>
                                            <p:cond delay="821"/>
                                          </p:stCondLst>
                                        </p:cTn>
                                        <p:tgtEl>
                                          <p:spTgt spid="12"/>
                                        </p:tgtEl>
                                      </p:cBhvr>
                                      <p:to x="100000" y="90000"/>
                                    </p:animScale>
                                    <p:animScale>
                                      <p:cBhvr>
                                        <p:cTn id="34" dur="83" decel="50000">
                                          <p:stCondLst>
                                            <p:cond delay="834"/>
                                          </p:stCondLst>
                                        </p:cTn>
                                        <p:tgtEl>
                                          <p:spTgt spid="12"/>
                                        </p:tgtEl>
                                      </p:cBhvr>
                                      <p:to x="100000" y="100000"/>
                                    </p:animScale>
                                    <p:animScale>
                                      <p:cBhvr>
                                        <p:cTn id="35" dur="13">
                                          <p:stCondLst>
                                            <p:cond delay="904"/>
                                          </p:stCondLst>
                                        </p:cTn>
                                        <p:tgtEl>
                                          <p:spTgt spid="12"/>
                                        </p:tgtEl>
                                      </p:cBhvr>
                                      <p:to x="100000" y="95000"/>
                                    </p:animScale>
                                    <p:animScale>
                                      <p:cBhvr>
                                        <p:cTn id="36" dur="83" decel="50000">
                                          <p:stCondLst>
                                            <p:cond delay="917"/>
                                          </p:stCondLst>
                                        </p:cTn>
                                        <p:tgtEl>
                                          <p:spTgt spid="1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290">
                                          <p:stCondLst>
                                            <p:cond delay="0"/>
                                          </p:stCondLst>
                                        </p:cTn>
                                        <p:tgtEl>
                                          <p:spTgt spid="14"/>
                                        </p:tgtEl>
                                      </p:cBhvr>
                                    </p:animEffect>
                                    <p:anim calcmode="lin" valueType="num">
                                      <p:cBhvr>
                                        <p:cTn id="40"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45" dur="13">
                                          <p:stCondLst>
                                            <p:cond delay="325"/>
                                          </p:stCondLst>
                                        </p:cTn>
                                        <p:tgtEl>
                                          <p:spTgt spid="14"/>
                                        </p:tgtEl>
                                      </p:cBhvr>
                                      <p:to x="100000" y="60000"/>
                                    </p:animScale>
                                    <p:animScale>
                                      <p:cBhvr>
                                        <p:cTn id="46" dur="83" decel="50000">
                                          <p:stCondLst>
                                            <p:cond delay="338"/>
                                          </p:stCondLst>
                                        </p:cTn>
                                        <p:tgtEl>
                                          <p:spTgt spid="14"/>
                                        </p:tgtEl>
                                      </p:cBhvr>
                                      <p:to x="100000" y="100000"/>
                                    </p:animScale>
                                    <p:animScale>
                                      <p:cBhvr>
                                        <p:cTn id="47" dur="13">
                                          <p:stCondLst>
                                            <p:cond delay="656"/>
                                          </p:stCondLst>
                                        </p:cTn>
                                        <p:tgtEl>
                                          <p:spTgt spid="14"/>
                                        </p:tgtEl>
                                      </p:cBhvr>
                                      <p:to x="100000" y="80000"/>
                                    </p:animScale>
                                    <p:animScale>
                                      <p:cBhvr>
                                        <p:cTn id="48" dur="83" decel="50000">
                                          <p:stCondLst>
                                            <p:cond delay="669"/>
                                          </p:stCondLst>
                                        </p:cTn>
                                        <p:tgtEl>
                                          <p:spTgt spid="14"/>
                                        </p:tgtEl>
                                      </p:cBhvr>
                                      <p:to x="100000" y="100000"/>
                                    </p:animScale>
                                    <p:animScale>
                                      <p:cBhvr>
                                        <p:cTn id="49" dur="13">
                                          <p:stCondLst>
                                            <p:cond delay="821"/>
                                          </p:stCondLst>
                                        </p:cTn>
                                        <p:tgtEl>
                                          <p:spTgt spid="14"/>
                                        </p:tgtEl>
                                      </p:cBhvr>
                                      <p:to x="100000" y="90000"/>
                                    </p:animScale>
                                    <p:animScale>
                                      <p:cBhvr>
                                        <p:cTn id="50" dur="83" decel="50000">
                                          <p:stCondLst>
                                            <p:cond delay="834"/>
                                          </p:stCondLst>
                                        </p:cTn>
                                        <p:tgtEl>
                                          <p:spTgt spid="14"/>
                                        </p:tgtEl>
                                      </p:cBhvr>
                                      <p:to x="100000" y="100000"/>
                                    </p:animScale>
                                    <p:animScale>
                                      <p:cBhvr>
                                        <p:cTn id="51" dur="13">
                                          <p:stCondLst>
                                            <p:cond delay="904"/>
                                          </p:stCondLst>
                                        </p:cTn>
                                        <p:tgtEl>
                                          <p:spTgt spid="14"/>
                                        </p:tgtEl>
                                      </p:cBhvr>
                                      <p:to x="100000" y="95000"/>
                                    </p:animScale>
                                    <p:animScale>
                                      <p:cBhvr>
                                        <p:cTn id="52" dur="83" decel="50000">
                                          <p:stCondLst>
                                            <p:cond delay="917"/>
                                          </p:stCondLst>
                                        </p:cTn>
                                        <p:tgtEl>
                                          <p:spTgt spid="14"/>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290">
                                          <p:stCondLst>
                                            <p:cond delay="0"/>
                                          </p:stCondLst>
                                        </p:cTn>
                                        <p:tgtEl>
                                          <p:spTgt spid="15"/>
                                        </p:tgtEl>
                                      </p:cBhvr>
                                    </p:animEffect>
                                    <p:anim calcmode="lin" valueType="num">
                                      <p:cBhvr>
                                        <p:cTn id="56"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61" dur="13">
                                          <p:stCondLst>
                                            <p:cond delay="325"/>
                                          </p:stCondLst>
                                        </p:cTn>
                                        <p:tgtEl>
                                          <p:spTgt spid="15"/>
                                        </p:tgtEl>
                                      </p:cBhvr>
                                      <p:to x="100000" y="60000"/>
                                    </p:animScale>
                                    <p:animScale>
                                      <p:cBhvr>
                                        <p:cTn id="62" dur="83" decel="50000">
                                          <p:stCondLst>
                                            <p:cond delay="338"/>
                                          </p:stCondLst>
                                        </p:cTn>
                                        <p:tgtEl>
                                          <p:spTgt spid="15"/>
                                        </p:tgtEl>
                                      </p:cBhvr>
                                      <p:to x="100000" y="100000"/>
                                    </p:animScale>
                                    <p:animScale>
                                      <p:cBhvr>
                                        <p:cTn id="63" dur="13">
                                          <p:stCondLst>
                                            <p:cond delay="656"/>
                                          </p:stCondLst>
                                        </p:cTn>
                                        <p:tgtEl>
                                          <p:spTgt spid="15"/>
                                        </p:tgtEl>
                                      </p:cBhvr>
                                      <p:to x="100000" y="80000"/>
                                    </p:animScale>
                                    <p:animScale>
                                      <p:cBhvr>
                                        <p:cTn id="64" dur="83" decel="50000">
                                          <p:stCondLst>
                                            <p:cond delay="669"/>
                                          </p:stCondLst>
                                        </p:cTn>
                                        <p:tgtEl>
                                          <p:spTgt spid="15"/>
                                        </p:tgtEl>
                                      </p:cBhvr>
                                      <p:to x="100000" y="100000"/>
                                    </p:animScale>
                                    <p:animScale>
                                      <p:cBhvr>
                                        <p:cTn id="65" dur="13">
                                          <p:stCondLst>
                                            <p:cond delay="821"/>
                                          </p:stCondLst>
                                        </p:cTn>
                                        <p:tgtEl>
                                          <p:spTgt spid="15"/>
                                        </p:tgtEl>
                                      </p:cBhvr>
                                      <p:to x="100000" y="90000"/>
                                    </p:animScale>
                                    <p:animScale>
                                      <p:cBhvr>
                                        <p:cTn id="66" dur="83" decel="50000">
                                          <p:stCondLst>
                                            <p:cond delay="834"/>
                                          </p:stCondLst>
                                        </p:cTn>
                                        <p:tgtEl>
                                          <p:spTgt spid="15"/>
                                        </p:tgtEl>
                                      </p:cBhvr>
                                      <p:to x="100000" y="100000"/>
                                    </p:animScale>
                                    <p:animScale>
                                      <p:cBhvr>
                                        <p:cTn id="67" dur="13">
                                          <p:stCondLst>
                                            <p:cond delay="904"/>
                                          </p:stCondLst>
                                        </p:cTn>
                                        <p:tgtEl>
                                          <p:spTgt spid="15"/>
                                        </p:tgtEl>
                                      </p:cBhvr>
                                      <p:to x="100000" y="95000"/>
                                    </p:animScale>
                                    <p:animScale>
                                      <p:cBhvr>
                                        <p:cTn id="68" dur="83" decel="50000">
                                          <p:stCondLst>
                                            <p:cond delay="917"/>
                                          </p:stCondLst>
                                        </p:cTn>
                                        <p:tgtEl>
                                          <p:spTgt spid="15"/>
                                        </p:tgtEl>
                                      </p:cBhvr>
                                      <p:to x="100000" y="100000"/>
                                    </p:animScale>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left)">
                                      <p:cBhvr>
                                        <p:cTn id="72" dur="1000"/>
                                        <p:tgtEl>
                                          <p:spTgt spid="3"/>
                                        </p:tgtEl>
                                      </p:cBhvr>
                                    </p:animEffect>
                                  </p:childTnLst>
                                </p:cTn>
                              </p:par>
                              <p:par>
                                <p:cTn id="73" presetID="12" presetClass="entr" presetSubtype="4" fill="hold" grpId="0" nodeType="withEffect">
                                  <p:stCondLst>
                                    <p:cond delay="0"/>
                                  </p:stCondLst>
                                  <p:iterate type="lt">
                                    <p:tmPct val="5983"/>
                                  </p:iterate>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300"/>
                                        <p:tgtEl>
                                          <p:spTgt spid="10"/>
                                        </p:tgtEl>
                                        <p:attrNameLst>
                                          <p:attrName>ppt_y</p:attrName>
                                        </p:attrNameLst>
                                      </p:cBhvr>
                                      <p:tavLst>
                                        <p:tav tm="0">
                                          <p:val>
                                            <p:strVal val="#ppt_y+#ppt_h*1.125000"/>
                                          </p:val>
                                        </p:tav>
                                        <p:tav tm="100000">
                                          <p:val>
                                            <p:strVal val="#ppt_y"/>
                                          </p:val>
                                        </p:tav>
                                      </p:tavLst>
                                    </p:anim>
                                    <p:animEffect transition="in" filter="wipe(up)">
                                      <p:cBhvr>
                                        <p:cTn id="76" dur="300"/>
                                        <p:tgtEl>
                                          <p:spTgt spid="10"/>
                                        </p:tgtEl>
                                      </p:cBhvr>
                                    </p:animEffect>
                                  </p:childTnLst>
                                </p:cTn>
                              </p:par>
                              <p:par>
                                <p:cTn id="77" presetID="22" presetClass="entr" presetSubtype="8" fill="hold" nodeType="withEffect">
                                  <p:stCondLst>
                                    <p:cond delay="1000"/>
                                  </p:stCondLst>
                                  <p:childTnLst>
                                    <p:set>
                                      <p:cBhvr>
                                        <p:cTn id="78" dur="1" fill="hold">
                                          <p:stCondLst>
                                            <p:cond delay="0"/>
                                          </p:stCondLst>
                                        </p:cTn>
                                        <p:tgtEl>
                                          <p:spTgt spid="6"/>
                                        </p:tgtEl>
                                        <p:attrNameLst>
                                          <p:attrName>style.visibility</p:attrName>
                                        </p:attrNameLst>
                                      </p:cBhvr>
                                      <p:to>
                                        <p:strVal val="visible"/>
                                      </p:to>
                                    </p:set>
                                    <p:animEffect transition="in" filter="wipe(left)">
                                      <p:cBhvr>
                                        <p:cTn id="79" dur="1000"/>
                                        <p:tgtEl>
                                          <p:spTgt spid="6"/>
                                        </p:tgtEl>
                                      </p:cBhvr>
                                    </p:animEffect>
                                  </p:childTnLst>
                                </p:cTn>
                              </p:par>
                              <p:par>
                                <p:cTn id="80" presetID="12" presetClass="entr" presetSubtype="4" fill="hold" grpId="0" nodeType="withEffect">
                                  <p:stCondLst>
                                    <p:cond delay="1000"/>
                                  </p:stCondLst>
                                  <p:iterate type="lt">
                                    <p:tmPct val="5983"/>
                                  </p:iterate>
                                  <p:childTnLst>
                                    <p:set>
                                      <p:cBhvr>
                                        <p:cTn id="81" dur="1" fill="hold">
                                          <p:stCondLst>
                                            <p:cond delay="0"/>
                                          </p:stCondLst>
                                        </p:cTn>
                                        <p:tgtEl>
                                          <p:spTgt spid="11"/>
                                        </p:tgtEl>
                                        <p:attrNameLst>
                                          <p:attrName>style.visibility</p:attrName>
                                        </p:attrNameLst>
                                      </p:cBhvr>
                                      <p:to>
                                        <p:strVal val="visible"/>
                                      </p:to>
                                    </p:set>
                                    <p:anim calcmode="lin" valueType="num">
                                      <p:cBhvr additive="base">
                                        <p:cTn id="82" dur="300"/>
                                        <p:tgtEl>
                                          <p:spTgt spid="11"/>
                                        </p:tgtEl>
                                        <p:attrNameLst>
                                          <p:attrName>ppt_y</p:attrName>
                                        </p:attrNameLst>
                                      </p:cBhvr>
                                      <p:tavLst>
                                        <p:tav tm="0">
                                          <p:val>
                                            <p:strVal val="#ppt_y+#ppt_h*1.125000"/>
                                          </p:val>
                                        </p:tav>
                                        <p:tav tm="100000">
                                          <p:val>
                                            <p:strVal val="#ppt_y"/>
                                          </p:val>
                                        </p:tav>
                                      </p:tavLst>
                                    </p:anim>
                                    <p:animEffect transition="in" filter="wipe(up)">
                                      <p:cBhvr>
                                        <p:cTn id="83" dur="300"/>
                                        <p:tgtEl>
                                          <p:spTgt spid="11"/>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animBg="1"/>
      <p:bldP spid="15"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a:spLocks/>
          </p:cNvSpPr>
          <p:nvPr/>
        </p:nvSpPr>
        <p:spPr bwMode="auto">
          <a:xfrm>
            <a:off x="1842358" y="1131590"/>
            <a:ext cx="4385826" cy="3697563"/>
          </a:xfrm>
          <a:custGeom>
            <a:avLst/>
            <a:gdLst>
              <a:gd name="T0" fmla="*/ 0 w 3668"/>
              <a:gd name="T1" fmla="*/ 2147483647 h 3785"/>
              <a:gd name="T2" fmla="*/ 2147483647 w 3668"/>
              <a:gd name="T3" fmla="*/ 2147483647 h 3785"/>
              <a:gd name="T4" fmla="*/ 2147483647 w 3668"/>
              <a:gd name="T5" fmla="*/ 2147483647 h 3785"/>
              <a:gd name="T6" fmla="*/ 2147483647 w 3668"/>
              <a:gd name="T7" fmla="*/ 2147483647 h 3785"/>
              <a:gd name="T8" fmla="*/ 2147483647 w 3668"/>
              <a:gd name="T9" fmla="*/ 2147483647 h 3785"/>
              <a:gd name="T10" fmla="*/ 2147483647 w 3668"/>
              <a:gd name="T11" fmla="*/ 2147483647 h 3785"/>
              <a:gd name="T12" fmla="*/ 2147483647 w 3668"/>
              <a:gd name="T13" fmla="*/ 2147483647 h 3785"/>
              <a:gd name="T14" fmla="*/ 2147483647 w 3668"/>
              <a:gd name="T15" fmla="*/ 2147483647 h 3785"/>
              <a:gd name="T16" fmla="*/ 2147483647 w 3668"/>
              <a:gd name="T17" fmla="*/ 2147483647 h 3785"/>
              <a:gd name="T18" fmla="*/ 2147483647 w 3668"/>
              <a:gd name="T19" fmla="*/ 2147483647 h 3785"/>
              <a:gd name="T20" fmla="*/ 2147483647 w 3668"/>
              <a:gd name="T21" fmla="*/ 2147483647 h 3785"/>
              <a:gd name="T22" fmla="*/ 2147483647 w 3668"/>
              <a:gd name="T23" fmla="*/ 2147483647 h 3785"/>
              <a:gd name="T24" fmla="*/ 2147483647 w 3668"/>
              <a:gd name="T25" fmla="*/ 2147483647 h 3785"/>
              <a:gd name="T26" fmla="*/ 2147483647 w 3668"/>
              <a:gd name="T27" fmla="*/ 2147483647 h 3785"/>
              <a:gd name="T28" fmla="*/ 2147483647 w 3668"/>
              <a:gd name="T29" fmla="*/ 0 h 3785"/>
              <a:gd name="T30" fmla="*/ 2147483647 w 3668"/>
              <a:gd name="T31" fmla="*/ 2147483647 h 3785"/>
              <a:gd name="T32" fmla="*/ 2147483647 w 3668"/>
              <a:gd name="T33" fmla="*/ 2147483647 h 3785"/>
              <a:gd name="T34" fmla="*/ 2147483647 w 3668"/>
              <a:gd name="T35" fmla="*/ 2147483647 h 3785"/>
              <a:gd name="T36" fmla="*/ 2147483647 w 3668"/>
              <a:gd name="T37" fmla="*/ 2147483647 h 3785"/>
              <a:gd name="T38" fmla="*/ 2147483647 w 3668"/>
              <a:gd name="T39" fmla="*/ 2147483647 h 3785"/>
              <a:gd name="T40" fmla="*/ 2147483647 w 3668"/>
              <a:gd name="T41" fmla="*/ 2147483647 h 3785"/>
              <a:gd name="T42" fmla="*/ 2147483647 w 3668"/>
              <a:gd name="T43" fmla="*/ 2147483647 h 3785"/>
              <a:gd name="T44" fmla="*/ 2147483647 w 3668"/>
              <a:gd name="T45" fmla="*/ 2147483647 h 3785"/>
              <a:gd name="T46" fmla="*/ 2147483647 w 3668"/>
              <a:gd name="T47" fmla="*/ 2147483647 h 3785"/>
              <a:gd name="T48" fmla="*/ 2147483647 w 3668"/>
              <a:gd name="T49" fmla="*/ 2147483647 h 3785"/>
              <a:gd name="T50" fmla="*/ 2147483647 w 3668"/>
              <a:gd name="T51" fmla="*/ 2147483647 h 3785"/>
              <a:gd name="T52" fmla="*/ 2147483647 w 3668"/>
              <a:gd name="T53" fmla="*/ 2147483647 h 3785"/>
              <a:gd name="T54" fmla="*/ 2147483647 w 3668"/>
              <a:gd name="T55" fmla="*/ 2147483647 h 3785"/>
              <a:gd name="T56" fmla="*/ 0 w 3668"/>
              <a:gd name="T57" fmla="*/ 2147483647 h 3785"/>
              <a:gd name="T58" fmla="*/ 0 w 3668"/>
              <a:gd name="T59" fmla="*/ 2147483647 h 37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68"/>
              <a:gd name="T91" fmla="*/ 0 h 3785"/>
              <a:gd name="T92" fmla="*/ 3668 w 3668"/>
              <a:gd name="T93" fmla="*/ 3785 h 378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68" h="3785">
                <a:moveTo>
                  <a:pt x="0" y="2742"/>
                </a:moveTo>
                <a:lnTo>
                  <a:pt x="253" y="2556"/>
                </a:lnTo>
                <a:lnTo>
                  <a:pt x="515" y="2395"/>
                </a:lnTo>
                <a:lnTo>
                  <a:pt x="798" y="2223"/>
                </a:lnTo>
                <a:lnTo>
                  <a:pt x="1152" y="2000"/>
                </a:lnTo>
                <a:lnTo>
                  <a:pt x="1587" y="1728"/>
                </a:lnTo>
                <a:lnTo>
                  <a:pt x="1869" y="1525"/>
                </a:lnTo>
                <a:lnTo>
                  <a:pt x="2061" y="1394"/>
                </a:lnTo>
                <a:lnTo>
                  <a:pt x="2324" y="1182"/>
                </a:lnTo>
                <a:lnTo>
                  <a:pt x="2557" y="980"/>
                </a:lnTo>
                <a:lnTo>
                  <a:pt x="2769" y="768"/>
                </a:lnTo>
                <a:lnTo>
                  <a:pt x="2941" y="606"/>
                </a:lnTo>
                <a:lnTo>
                  <a:pt x="3193" y="353"/>
                </a:lnTo>
                <a:lnTo>
                  <a:pt x="3011" y="252"/>
                </a:lnTo>
                <a:lnTo>
                  <a:pt x="3648" y="0"/>
                </a:lnTo>
                <a:lnTo>
                  <a:pt x="3668" y="687"/>
                </a:lnTo>
                <a:lnTo>
                  <a:pt x="3466" y="525"/>
                </a:lnTo>
                <a:lnTo>
                  <a:pt x="3213" y="828"/>
                </a:lnTo>
                <a:lnTo>
                  <a:pt x="2910" y="1202"/>
                </a:lnTo>
                <a:lnTo>
                  <a:pt x="2698" y="1515"/>
                </a:lnTo>
                <a:lnTo>
                  <a:pt x="2597" y="1738"/>
                </a:lnTo>
                <a:lnTo>
                  <a:pt x="2496" y="1970"/>
                </a:lnTo>
                <a:lnTo>
                  <a:pt x="2435" y="2182"/>
                </a:lnTo>
                <a:lnTo>
                  <a:pt x="2375" y="2384"/>
                </a:lnTo>
                <a:lnTo>
                  <a:pt x="2264" y="2779"/>
                </a:lnTo>
                <a:lnTo>
                  <a:pt x="2183" y="3152"/>
                </a:lnTo>
                <a:lnTo>
                  <a:pt x="2122" y="3445"/>
                </a:lnTo>
                <a:lnTo>
                  <a:pt x="2042" y="3785"/>
                </a:lnTo>
                <a:lnTo>
                  <a:pt x="0" y="3785"/>
                </a:lnTo>
                <a:lnTo>
                  <a:pt x="0" y="2742"/>
                </a:lnTo>
                <a:close/>
              </a:path>
            </a:pathLst>
          </a:custGeom>
          <a:gradFill rotWithShape="1">
            <a:gsLst>
              <a:gs pos="0">
                <a:schemeClr val="bg1">
                  <a:lumMod val="75000"/>
                </a:schemeClr>
              </a:gs>
              <a:gs pos="100000">
                <a:srgbClr val="FFFFFF">
                  <a:alpha val="0"/>
                </a:srgbClr>
              </a:gs>
            </a:gsLst>
            <a:lin ang="5400000" scaled="1"/>
          </a:gradFill>
          <a:ln w="9525">
            <a:noFill/>
            <a:round/>
            <a:headEnd/>
            <a:tailEnd/>
          </a:ln>
        </p:spPr>
        <p:txBody>
          <a:bodyPr wrap="none" lIns="62873" tIns="31437" rIns="62873" bIns="31437" anchor="ctr"/>
          <a:lstStyle/>
          <a:p>
            <a:pPr algn="ctr" fontAlgn="base">
              <a:spcBef>
                <a:spcPct val="0"/>
              </a:spcBef>
              <a:spcAft>
                <a:spcPct val="0"/>
              </a:spcAft>
              <a:defRPr/>
            </a:pPr>
            <a:endParaRPr lang="zh-CN" altLang="en-US" sz="1300" b="1" kern="0">
              <a:solidFill>
                <a:srgbClr val="000000"/>
              </a:solidFill>
              <a:latin typeface="微软雅黑" panose="020B0503020204020204" pitchFamily="34" charset="-122"/>
              <a:ea typeface="微软雅黑" panose="020B0503020204020204" pitchFamily="34" charset="-122"/>
            </a:endParaRPr>
          </a:p>
        </p:txBody>
      </p:sp>
      <p:sp>
        <p:nvSpPr>
          <p:cNvPr id="4" name="圆角矩形 3"/>
          <p:cNvSpPr/>
          <p:nvPr/>
        </p:nvSpPr>
        <p:spPr>
          <a:xfrm>
            <a:off x="2990111" y="3477885"/>
            <a:ext cx="1591779" cy="294716"/>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rtlCol="0" anchor="ctr"/>
          <a:lstStyle/>
          <a:p>
            <a:pPr algn="ctr"/>
            <a:r>
              <a:rPr lang="en-US" altLang="zh-CN" sz="1300" dirty="0">
                <a:latin typeface="微软雅黑" panose="020B0503020204020204" pitchFamily="34" charset="-122"/>
                <a:ea typeface="微软雅黑" panose="020B0503020204020204" pitchFamily="34" charset="-122"/>
              </a:rPr>
              <a:t>2016</a:t>
            </a:r>
            <a:r>
              <a:rPr lang="zh-CN" altLang="en-US" sz="1300" dirty="0">
                <a:latin typeface="微软雅黑" panose="020B0503020204020204" pitchFamily="34" charset="-122"/>
                <a:ea typeface="微软雅黑" panose="020B0503020204020204" pitchFamily="34" charset="-122"/>
              </a:rPr>
              <a:t>年</a:t>
            </a:r>
          </a:p>
        </p:txBody>
      </p:sp>
      <p:sp>
        <p:nvSpPr>
          <p:cNvPr id="5" name="圆角矩形 4"/>
          <p:cNvSpPr/>
          <p:nvPr/>
        </p:nvSpPr>
        <p:spPr>
          <a:xfrm>
            <a:off x="3657629" y="2842932"/>
            <a:ext cx="1591779" cy="294716"/>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rtlCol="0" anchor="ctr"/>
          <a:lstStyle/>
          <a:p>
            <a:pPr algn="ctr"/>
            <a:r>
              <a:rPr lang="en-US" altLang="zh-CN" sz="1300" dirty="0">
                <a:latin typeface="微软雅黑" panose="020B0503020204020204" pitchFamily="34" charset="-122"/>
                <a:ea typeface="微软雅黑" panose="020B0503020204020204" pitchFamily="34" charset="-122"/>
              </a:rPr>
              <a:t>2017</a:t>
            </a:r>
            <a:r>
              <a:rPr lang="zh-CN" altLang="en-US" sz="1300" dirty="0">
                <a:latin typeface="微软雅黑" panose="020B0503020204020204" pitchFamily="34" charset="-122"/>
                <a:ea typeface="微软雅黑" panose="020B0503020204020204" pitchFamily="34" charset="-122"/>
              </a:rPr>
              <a:t>年</a:t>
            </a:r>
          </a:p>
        </p:txBody>
      </p:sp>
      <p:sp>
        <p:nvSpPr>
          <p:cNvPr id="6" name="圆角矩形 5"/>
          <p:cNvSpPr/>
          <p:nvPr/>
        </p:nvSpPr>
        <p:spPr>
          <a:xfrm>
            <a:off x="4155060" y="2230346"/>
            <a:ext cx="1591779" cy="294716"/>
          </a:xfrm>
          <a:prstGeom prst="round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rtlCol="0" anchor="ctr"/>
          <a:lstStyle/>
          <a:p>
            <a:pPr algn="ctr"/>
            <a:r>
              <a:rPr lang="en-US" altLang="zh-CN" sz="1300" dirty="0">
                <a:latin typeface="微软雅黑" panose="020B0503020204020204" pitchFamily="34" charset="-122"/>
                <a:ea typeface="微软雅黑" panose="020B0503020204020204" pitchFamily="34" charset="-122"/>
              </a:rPr>
              <a:t>2018</a:t>
            </a:r>
            <a:r>
              <a:rPr lang="zh-CN" altLang="en-US" sz="1300" dirty="0">
                <a:latin typeface="微软雅黑" panose="020B0503020204020204" pitchFamily="34" charset="-122"/>
                <a:ea typeface="微软雅黑" panose="020B0503020204020204" pitchFamily="34" charset="-122"/>
              </a:rPr>
              <a:t>年</a:t>
            </a:r>
          </a:p>
        </p:txBody>
      </p:sp>
      <p:sp>
        <p:nvSpPr>
          <p:cNvPr id="7" name="圆角矩形 6"/>
          <p:cNvSpPr/>
          <p:nvPr/>
        </p:nvSpPr>
        <p:spPr>
          <a:xfrm>
            <a:off x="4712678" y="1652099"/>
            <a:ext cx="1591779" cy="294716"/>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rtlCol="0" anchor="ctr"/>
          <a:lstStyle/>
          <a:p>
            <a:pPr algn="ctr"/>
            <a:r>
              <a:rPr lang="zh-CN" altLang="en-US" sz="1300" dirty="0">
                <a:latin typeface="微软雅黑" panose="020B0503020204020204" pitchFamily="34" charset="-122"/>
                <a:ea typeface="微软雅黑" panose="020B0503020204020204" pitchFamily="34" charset="-122"/>
              </a:rPr>
              <a:t>未来商业化方向</a:t>
            </a:r>
          </a:p>
        </p:txBody>
      </p:sp>
      <p:sp>
        <p:nvSpPr>
          <p:cNvPr id="9" name="圆角矩形 8"/>
          <p:cNvSpPr/>
          <p:nvPr/>
        </p:nvSpPr>
        <p:spPr>
          <a:xfrm>
            <a:off x="2358503" y="4059217"/>
            <a:ext cx="1591779" cy="294716"/>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2873" tIns="31437" rIns="62873" bIns="31437" rtlCol="0" anchor="ctr"/>
          <a:lstStyle/>
          <a:p>
            <a:pPr algn="ctr"/>
            <a:r>
              <a:rPr lang="en-US" altLang="zh-CN" sz="1300" dirty="0">
                <a:latin typeface="微软雅黑" panose="020B0503020204020204" pitchFamily="34" charset="-122"/>
                <a:ea typeface="微软雅黑" panose="020B0503020204020204" pitchFamily="34" charset="-122"/>
              </a:rPr>
              <a:t>2015</a:t>
            </a:r>
            <a:r>
              <a:rPr lang="zh-CN" altLang="en-US" sz="1300" dirty="0">
                <a:latin typeface="微软雅黑" panose="020B0503020204020204" pitchFamily="34" charset="-122"/>
                <a:ea typeface="微软雅黑" panose="020B0503020204020204" pitchFamily="34" charset="-122"/>
              </a:rPr>
              <a:t>年</a:t>
            </a:r>
            <a:r>
              <a:rPr lang="en-US" altLang="zh-CN" sz="1300" dirty="0">
                <a:latin typeface="微软雅黑" panose="020B0503020204020204" pitchFamily="34" charset="-122"/>
                <a:ea typeface="微软雅黑" panose="020B0503020204020204" pitchFamily="34" charset="-122"/>
              </a:rPr>
              <a:t>8</a:t>
            </a:r>
            <a:r>
              <a:rPr lang="zh-CN" altLang="en-US" sz="1300" dirty="0">
                <a:latin typeface="微软雅黑" panose="020B0503020204020204" pitchFamily="34" charset="-122"/>
                <a:ea typeface="微软雅黑" panose="020B0503020204020204" pitchFamily="34" charset="-122"/>
              </a:rPr>
              <a:t>月</a:t>
            </a:r>
          </a:p>
        </p:txBody>
      </p:sp>
      <p:sp>
        <p:nvSpPr>
          <p:cNvPr id="10" name="矩形 9"/>
          <p:cNvSpPr/>
          <p:nvPr/>
        </p:nvSpPr>
        <p:spPr>
          <a:xfrm>
            <a:off x="4452184" y="4206575"/>
            <a:ext cx="1579168" cy="248154"/>
          </a:xfrm>
          <a:prstGeom prst="rect">
            <a:avLst/>
          </a:prstGeom>
          <a:ln>
            <a:solidFill>
              <a:srgbClr val="01458E"/>
            </a:solidFill>
            <a:prstDash val="dash"/>
          </a:ln>
        </p:spPr>
        <p:txBody>
          <a:bodyPr wrap="square" lIns="62873" tIns="31437" rIns="62873" bIns="31437">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APP</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首次上线</a:t>
            </a:r>
          </a:p>
        </p:txBody>
      </p:sp>
      <p:sp>
        <p:nvSpPr>
          <p:cNvPr id="11" name="矩形 10"/>
          <p:cNvSpPr/>
          <p:nvPr/>
        </p:nvSpPr>
        <p:spPr>
          <a:xfrm>
            <a:off x="5133353" y="3415816"/>
            <a:ext cx="1579168" cy="617486"/>
          </a:xfrm>
          <a:prstGeom prst="rect">
            <a:avLst/>
          </a:prstGeom>
          <a:ln>
            <a:solidFill>
              <a:srgbClr val="01458E"/>
            </a:solidFill>
            <a:prstDash val="dash"/>
          </a:ln>
        </p:spPr>
        <p:txBody>
          <a:bodyPr wrap="square" lIns="62873" tIns="31437" rIns="62873" bIns="31437">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400W+</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下载量</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日活</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50W</a:t>
            </a:r>
          </a:p>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700W</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天使轮融资</a:t>
            </a:r>
          </a:p>
        </p:txBody>
      </p:sp>
      <p:sp>
        <p:nvSpPr>
          <p:cNvPr id="12" name="矩形 11"/>
          <p:cNvSpPr/>
          <p:nvPr/>
        </p:nvSpPr>
        <p:spPr>
          <a:xfrm>
            <a:off x="5541562" y="2792046"/>
            <a:ext cx="1579168" cy="432820"/>
          </a:xfrm>
          <a:prstGeom prst="rect">
            <a:avLst/>
          </a:prstGeom>
          <a:ln>
            <a:solidFill>
              <a:srgbClr val="01458E"/>
            </a:solidFill>
            <a:prstDash val="dash"/>
          </a:ln>
        </p:spPr>
        <p:txBody>
          <a:bodyPr wrap="square" lIns="62873" tIns="31437" rIns="62873" bIns="31437">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Pre-A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轮融资，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1000W</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5922937" y="2168277"/>
            <a:ext cx="1579168" cy="432820"/>
          </a:xfrm>
          <a:prstGeom prst="rect">
            <a:avLst/>
          </a:prstGeom>
          <a:ln>
            <a:solidFill>
              <a:srgbClr val="01458E"/>
            </a:solidFill>
            <a:prstDash val="dash"/>
          </a:ln>
        </p:spPr>
        <p:txBody>
          <a:bodyPr wrap="square" lIns="62873" tIns="31437" rIns="62873" bIns="31437">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APP</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Store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健康健美前三</a:t>
            </a:r>
          </a:p>
        </p:txBody>
      </p:sp>
      <p:sp>
        <p:nvSpPr>
          <p:cNvPr id="14" name="矩形 13"/>
          <p:cNvSpPr/>
          <p:nvPr/>
        </p:nvSpPr>
        <p:spPr>
          <a:xfrm>
            <a:off x="6521224" y="1601214"/>
            <a:ext cx="1579168" cy="432820"/>
          </a:xfrm>
          <a:prstGeom prst="rect">
            <a:avLst/>
          </a:prstGeom>
          <a:ln>
            <a:solidFill>
              <a:srgbClr val="01458E"/>
            </a:solidFill>
            <a:prstDash val="dash"/>
          </a:ln>
        </p:spPr>
        <p:txBody>
          <a:bodyPr wrap="square" lIns="62873" tIns="31437" rIns="62873" bIns="31437">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广告</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电商（包括硬件销售）</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会员收入</a:t>
            </a:r>
          </a:p>
        </p:txBody>
      </p:sp>
      <p:sp>
        <p:nvSpPr>
          <p:cNvPr id="15" name="Content Placeholder 2"/>
          <p:cNvSpPr txBox="1">
            <a:spLocks/>
          </p:cNvSpPr>
          <p:nvPr/>
        </p:nvSpPr>
        <p:spPr>
          <a:xfrm>
            <a:off x="1018280" y="1761009"/>
            <a:ext cx="2545608" cy="905004"/>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CEO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表示，未来将在已有的变现基础上，扩大广告流量变现，以及与传统家居企业合作，通过线上线下拉动来实现硬件销售。同时积极扩展海外市场。</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itle 13"/>
          <p:cNvSpPr txBox="1">
            <a:spLocks/>
          </p:cNvSpPr>
          <p:nvPr/>
        </p:nvSpPr>
        <p:spPr>
          <a:xfrm>
            <a:off x="1040529" y="1381646"/>
            <a:ext cx="2163319" cy="439136"/>
          </a:xfrm>
          <a:prstGeom prst="rect">
            <a:avLst/>
          </a:prstGeom>
        </p:spPr>
        <p:txBody>
          <a:bodyPr vert="horz" lIns="68580" tIns="34290" rIns="68580" bIns="34290" rtlCol="0" anchor="ctr">
            <a:normAutofit fontScale="92500" lnSpcReduction="1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400" b="1" dirty="0">
                <a:solidFill>
                  <a:schemeClr val="accent1"/>
                </a:solidFill>
                <a:latin typeface="微软雅黑" pitchFamily="34" charset="-122"/>
                <a:ea typeface="微软雅黑" pitchFamily="34" charset="-122"/>
              </a:rPr>
              <a:t>失眠人口数</a:t>
            </a:r>
            <a:r>
              <a:rPr lang="en-US" altLang="zh-CN" sz="1400" b="1" dirty="0">
                <a:solidFill>
                  <a:schemeClr val="accent1"/>
                </a:solidFill>
                <a:latin typeface="微软雅黑" pitchFamily="34" charset="-122"/>
                <a:ea typeface="微软雅黑" pitchFamily="34" charset="-122"/>
              </a:rPr>
              <a:t>30%</a:t>
            </a:r>
            <a:r>
              <a:rPr lang="zh-CN" altLang="en-US" sz="1400" b="1" dirty="0">
                <a:solidFill>
                  <a:schemeClr val="accent1"/>
                </a:solidFill>
                <a:latin typeface="微软雅黑" pitchFamily="34" charset="-122"/>
                <a:ea typeface="微软雅黑" pitchFamily="34" charset="-122"/>
              </a:rPr>
              <a:t>，睡眠健康新兴领域，市场潜力巨大</a:t>
            </a:r>
            <a:endParaRPr lang="en-US" sz="1400" b="1" dirty="0">
              <a:solidFill>
                <a:schemeClr val="accent1"/>
              </a:solidFill>
              <a:latin typeface="微软雅黑" pitchFamily="34" charset="-122"/>
              <a:ea typeface="微软雅黑" pitchFamily="34" charset="-122"/>
            </a:endParaRPr>
          </a:p>
        </p:txBody>
      </p:sp>
      <p:sp>
        <p:nvSpPr>
          <p:cNvPr id="17" name="TextBox 16"/>
          <p:cNvSpPr txBox="1"/>
          <p:nvPr/>
        </p:nvSpPr>
        <p:spPr>
          <a:xfrm>
            <a:off x="355782" y="205624"/>
            <a:ext cx="1210588"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发展历程</a:t>
            </a:r>
          </a:p>
        </p:txBody>
      </p:sp>
      <p:pic>
        <p:nvPicPr>
          <p:cNvPr id="20" name="图片 19">
            <a:extLst>
              <a:ext uri="{FF2B5EF4-FFF2-40B4-BE49-F238E27FC236}">
                <a16:creationId xmlns:a16="http://schemas.microsoft.com/office/drawing/2014/main" id="{3B7E99B3-1C50-B84D-9B75-1A23F80F7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51470"/>
            <a:ext cx="631482" cy="569632"/>
          </a:xfrm>
          <a:prstGeom prst="rect">
            <a:avLst/>
          </a:prstGeom>
        </p:spPr>
      </p:pic>
    </p:spTree>
    <p:extLst>
      <p:ext uri="{BB962C8B-B14F-4D97-AF65-F5344CB8AC3E}">
        <p14:creationId xmlns:p14="http://schemas.microsoft.com/office/powerpoint/2010/main" val="9128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 presetClass="entr" presetSubtype="8" fill="hold" grpId="0" nodeType="withEffect">
                                  <p:stCondLst>
                                    <p:cond delay="3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3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5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70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70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1+#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90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9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1+#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120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0-#ppt_w/2"/>
                                          </p:val>
                                        </p:tav>
                                        <p:tav tm="100000">
                                          <p:val>
                                            <p:strVal val="#ppt_x"/>
                                          </p:val>
                                        </p:tav>
                                      </p:tavLst>
                                    </p:anim>
                                    <p:anim calcmode="lin" valueType="num">
                                      <p:cBhvr additive="base">
                                        <p:cTn id="43" dur="500" fill="hold"/>
                                        <p:tgtEl>
                                          <p:spTgt spid="7"/>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120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1+#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par>
                          <p:cTn id="48" fill="hold">
                            <p:stCondLst>
                              <p:cond delay="1700"/>
                            </p:stCondLst>
                            <p:childTnLst>
                              <p:par>
                                <p:cTn id="49" presetID="16" presetClass="entr" presetSubtype="21"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arn(inVertical)">
                                      <p:cBhvr>
                                        <p:cTn id="51" dur="500"/>
                                        <p:tgtEl>
                                          <p:spTgt spid="16"/>
                                        </p:tgtEl>
                                      </p:cBhvr>
                                    </p:animEffect>
                                  </p:childTnLst>
                                </p:cTn>
                              </p:par>
                            </p:childTnLst>
                          </p:cTn>
                        </p:par>
                        <p:par>
                          <p:cTn id="52" fill="hold">
                            <p:stCondLst>
                              <p:cond delay="2200"/>
                            </p:stCondLst>
                            <p:childTnLst>
                              <p:par>
                                <p:cTn id="53" presetID="10"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1210588"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用户分析</a:t>
            </a:r>
          </a:p>
        </p:txBody>
      </p:sp>
      <p:pic>
        <p:nvPicPr>
          <p:cNvPr id="3" name="图片 2">
            <a:extLst>
              <a:ext uri="{FF2B5EF4-FFF2-40B4-BE49-F238E27FC236}">
                <a16:creationId xmlns:a16="http://schemas.microsoft.com/office/drawing/2014/main" id="{58CF4163-CC6C-6249-8F46-D7EBF9DF4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76" y="843558"/>
            <a:ext cx="8312725" cy="4159986"/>
          </a:xfrm>
          <a:prstGeom prst="rect">
            <a:avLst/>
          </a:prstGeom>
        </p:spPr>
      </p:pic>
      <p:pic>
        <p:nvPicPr>
          <p:cNvPr id="5" name="图片 4">
            <a:extLst>
              <a:ext uri="{FF2B5EF4-FFF2-40B4-BE49-F238E27FC236}">
                <a16:creationId xmlns:a16="http://schemas.microsoft.com/office/drawing/2014/main" id="{7C4D1849-F8E1-2743-820B-8D54E6AB1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03" y="1419622"/>
            <a:ext cx="2142873" cy="3507854"/>
          </a:xfrm>
          <a:prstGeom prst="rect">
            <a:avLst/>
          </a:prstGeom>
        </p:spPr>
      </p:pic>
      <p:pic>
        <p:nvPicPr>
          <p:cNvPr id="9" name="图片 8">
            <a:extLst>
              <a:ext uri="{FF2B5EF4-FFF2-40B4-BE49-F238E27FC236}">
                <a16:creationId xmlns:a16="http://schemas.microsoft.com/office/drawing/2014/main" id="{A8DADDBD-DADC-E041-816C-E63263EB3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4368" y="51470"/>
            <a:ext cx="631482" cy="569632"/>
          </a:xfrm>
          <a:prstGeom prst="rect">
            <a:avLst/>
          </a:prstGeom>
        </p:spPr>
      </p:pic>
    </p:spTree>
    <p:extLst>
      <p:ext uri="{BB962C8B-B14F-4D97-AF65-F5344CB8AC3E}">
        <p14:creationId xmlns:p14="http://schemas.microsoft.com/office/powerpoint/2010/main" val="6643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1210588"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用户分析</a:t>
            </a:r>
          </a:p>
        </p:txBody>
      </p:sp>
      <p:pic>
        <p:nvPicPr>
          <p:cNvPr id="17" name="图片 16">
            <a:extLst>
              <a:ext uri="{FF2B5EF4-FFF2-40B4-BE49-F238E27FC236}">
                <a16:creationId xmlns:a16="http://schemas.microsoft.com/office/drawing/2014/main" id="{52CE8DEF-8E48-6243-8812-7331A452E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74" y="943195"/>
            <a:ext cx="7956376" cy="2396417"/>
          </a:xfrm>
          <a:prstGeom prst="rect">
            <a:avLst/>
          </a:prstGeom>
        </p:spPr>
      </p:pic>
      <p:pic>
        <p:nvPicPr>
          <p:cNvPr id="19" name="图片 18">
            <a:extLst>
              <a:ext uri="{FF2B5EF4-FFF2-40B4-BE49-F238E27FC236}">
                <a16:creationId xmlns:a16="http://schemas.microsoft.com/office/drawing/2014/main" id="{F1784B7A-7250-004B-A3BA-ED5287CE6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368" y="51470"/>
            <a:ext cx="631482" cy="569632"/>
          </a:xfrm>
          <a:prstGeom prst="rect">
            <a:avLst/>
          </a:prstGeom>
        </p:spPr>
      </p:pic>
      <p:sp>
        <p:nvSpPr>
          <p:cNvPr id="20" name="文本框 19">
            <a:extLst>
              <a:ext uri="{FF2B5EF4-FFF2-40B4-BE49-F238E27FC236}">
                <a16:creationId xmlns:a16="http://schemas.microsoft.com/office/drawing/2014/main" id="{956C218D-59F2-BB49-84F1-A6B8B4F625BC}"/>
              </a:ext>
            </a:extLst>
          </p:cNvPr>
          <p:cNvSpPr txBox="1"/>
          <p:nvPr/>
        </p:nvSpPr>
        <p:spPr>
          <a:xfrm>
            <a:off x="559474" y="3507854"/>
            <a:ext cx="5215120" cy="1167692"/>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主要用户集中在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20-50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岁</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用户大多属于工作族，搜索频次主要集中在北上广深等一二线城市。</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工作及生活压力大，使用户睡眠质量降低，对于助眠软件存在使用上的需要</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简单友好的交互，独特的的睡眠记录功能吸引大量用户</a:t>
            </a:r>
          </a:p>
        </p:txBody>
      </p:sp>
    </p:spTree>
    <p:extLst>
      <p:ext uri="{BB962C8B-B14F-4D97-AF65-F5344CB8AC3E}">
        <p14:creationId xmlns:p14="http://schemas.microsoft.com/office/powerpoint/2010/main" val="4046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1210588"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功能体验</a:t>
            </a:r>
          </a:p>
        </p:txBody>
      </p:sp>
      <p:pic>
        <p:nvPicPr>
          <p:cNvPr id="4" name="图片 3">
            <a:extLst>
              <a:ext uri="{FF2B5EF4-FFF2-40B4-BE49-F238E27FC236}">
                <a16:creationId xmlns:a16="http://schemas.microsoft.com/office/drawing/2014/main" id="{8EAD25C4-497D-2F46-8F26-D6E48FF48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843558"/>
            <a:ext cx="6787418" cy="3528916"/>
          </a:xfrm>
          <a:prstGeom prst="rect">
            <a:avLst/>
          </a:prstGeom>
        </p:spPr>
      </p:pic>
      <p:pic>
        <p:nvPicPr>
          <p:cNvPr id="3" name="图片 2">
            <a:extLst>
              <a:ext uri="{FF2B5EF4-FFF2-40B4-BE49-F238E27FC236}">
                <a16:creationId xmlns:a16="http://schemas.microsoft.com/office/drawing/2014/main" id="{DB2A4358-30E3-D645-87C5-6E25F88EC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843558"/>
            <a:ext cx="1801154" cy="3528916"/>
          </a:xfrm>
          <a:prstGeom prst="rect">
            <a:avLst/>
          </a:prstGeom>
        </p:spPr>
      </p:pic>
      <p:pic>
        <p:nvPicPr>
          <p:cNvPr id="6" name="图片 5">
            <a:extLst>
              <a:ext uri="{FF2B5EF4-FFF2-40B4-BE49-F238E27FC236}">
                <a16:creationId xmlns:a16="http://schemas.microsoft.com/office/drawing/2014/main" id="{733F49DA-2A42-EE4C-A746-DB2EEBF20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4368" y="51470"/>
            <a:ext cx="631482" cy="569632"/>
          </a:xfrm>
          <a:prstGeom prst="rect">
            <a:avLst/>
          </a:prstGeom>
        </p:spPr>
      </p:pic>
      <p:sp>
        <p:nvSpPr>
          <p:cNvPr id="2" name="文本框 1">
            <a:extLst>
              <a:ext uri="{FF2B5EF4-FFF2-40B4-BE49-F238E27FC236}">
                <a16:creationId xmlns:a16="http://schemas.microsoft.com/office/drawing/2014/main" id="{91125113-49B8-AA45-B548-5E4B20A14833}"/>
              </a:ext>
            </a:extLst>
          </p:cNvPr>
          <p:cNvSpPr txBox="1"/>
          <p:nvPr/>
        </p:nvSpPr>
        <p:spPr>
          <a:xfrm>
            <a:off x="2915816" y="4372474"/>
            <a:ext cx="3741730" cy="461665"/>
          </a:xfrm>
          <a:prstGeom prst="rect">
            <a:avLst/>
          </a:prstGeom>
          <a:noFill/>
        </p:spPr>
        <p:txBody>
          <a:bodyPr wrap="non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介绍：简洁明了，突出特色</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主题颜色 界面设计：界面精美，主题营造睡眠氛围</a:t>
            </a:r>
          </a:p>
        </p:txBody>
      </p:sp>
    </p:spTree>
    <p:extLst>
      <p:ext uri="{BB962C8B-B14F-4D97-AF65-F5344CB8AC3E}">
        <p14:creationId xmlns:p14="http://schemas.microsoft.com/office/powerpoint/2010/main" val="278124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B0CAE4C-AE20-AD4A-AF39-95C91F220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718" y="827568"/>
            <a:ext cx="2260715" cy="3788111"/>
          </a:xfrm>
          <a:prstGeom prst="rect">
            <a:avLst/>
          </a:prstGeom>
        </p:spPr>
      </p:pic>
      <p:sp>
        <p:nvSpPr>
          <p:cNvPr id="16" name="TextBox 15"/>
          <p:cNvSpPr txBox="1"/>
          <p:nvPr/>
        </p:nvSpPr>
        <p:spPr>
          <a:xfrm>
            <a:off x="355782" y="205624"/>
            <a:ext cx="2735044" cy="400110"/>
          </a:xfrm>
          <a:prstGeom prst="rect">
            <a:avLst/>
          </a:prstGeom>
          <a:noFill/>
        </p:spPr>
        <p:txBody>
          <a:bodyPr wrap="none" rtlCol="0">
            <a:spAutoFit/>
          </a:bodyPr>
          <a:lstStyle/>
          <a:p>
            <a:r>
              <a:rPr lang="en-US" altLang="zh-CN" sz="2000" b="1" dirty="0">
                <a:solidFill>
                  <a:schemeClr val="accent1"/>
                </a:solidFill>
                <a:latin typeface="微软雅黑" pitchFamily="34" charset="-122"/>
                <a:ea typeface="微软雅黑" pitchFamily="34" charset="-122"/>
              </a:rPr>
              <a:t>1.</a:t>
            </a:r>
            <a:r>
              <a:rPr lang="zh-CN" altLang="en-US" sz="2000" b="1" dirty="0">
                <a:solidFill>
                  <a:schemeClr val="accent1"/>
                </a:solidFill>
                <a:latin typeface="微软雅黑" pitchFamily="34" charset="-122"/>
                <a:ea typeface="微软雅黑" pitchFamily="34" charset="-122"/>
              </a:rPr>
              <a:t> 功能体验</a:t>
            </a:r>
            <a:r>
              <a:rPr lang="en-US" altLang="zh-CN" sz="2000" b="1" dirty="0">
                <a:solidFill>
                  <a:schemeClr val="accent1"/>
                </a:solidFill>
                <a:latin typeface="微软雅黑" pitchFamily="34" charset="-122"/>
                <a:ea typeface="微软雅黑" pitchFamily="34" charset="-122"/>
              </a:rPr>
              <a:t>-</a:t>
            </a:r>
            <a:r>
              <a:rPr lang="zh-CN" altLang="en-US" sz="2000" b="1" dirty="0">
                <a:solidFill>
                  <a:schemeClr val="accent1"/>
                </a:solidFill>
                <a:latin typeface="微软雅黑" pitchFamily="34" charset="-122"/>
                <a:ea typeface="微软雅黑" pitchFamily="34" charset="-122"/>
              </a:rPr>
              <a:t>首页 睡觉</a:t>
            </a:r>
          </a:p>
        </p:txBody>
      </p:sp>
      <p:pic>
        <p:nvPicPr>
          <p:cNvPr id="8" name="图片 7">
            <a:extLst>
              <a:ext uri="{FF2B5EF4-FFF2-40B4-BE49-F238E27FC236}">
                <a16:creationId xmlns:a16="http://schemas.microsoft.com/office/drawing/2014/main" id="{B5B98D16-CDF0-D941-91C0-7990076B6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028384" y="120221"/>
            <a:ext cx="632906" cy="570916"/>
          </a:xfrm>
          <a:prstGeom prst="rect">
            <a:avLst/>
          </a:prstGeom>
        </p:spPr>
      </p:pic>
      <p:pic>
        <p:nvPicPr>
          <p:cNvPr id="7" name="图片 6">
            <a:extLst>
              <a:ext uri="{FF2B5EF4-FFF2-40B4-BE49-F238E27FC236}">
                <a16:creationId xmlns:a16="http://schemas.microsoft.com/office/drawing/2014/main" id="{21DA1C9D-5697-E849-A823-C090B3A84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453" y="826708"/>
            <a:ext cx="2186265" cy="3762646"/>
          </a:xfrm>
          <a:prstGeom prst="rect">
            <a:avLst/>
          </a:prstGeom>
        </p:spPr>
      </p:pic>
      <p:sp>
        <p:nvSpPr>
          <p:cNvPr id="17" name="文本框 16">
            <a:extLst>
              <a:ext uri="{FF2B5EF4-FFF2-40B4-BE49-F238E27FC236}">
                <a16:creationId xmlns:a16="http://schemas.microsoft.com/office/drawing/2014/main" id="{B34C4363-8E56-A743-A55F-DC1FCFFF2F0A}"/>
              </a:ext>
            </a:extLst>
          </p:cNvPr>
          <p:cNvSpPr txBox="1"/>
          <p:nvPr/>
        </p:nvSpPr>
        <p:spPr>
          <a:xfrm>
            <a:off x="2411760" y="4642004"/>
            <a:ext cx="2800767"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设置停止时间，或深度睡眠后自动停止</a:t>
            </a:r>
          </a:p>
        </p:txBody>
      </p:sp>
      <p:sp>
        <p:nvSpPr>
          <p:cNvPr id="4" name="文本框 3">
            <a:extLst>
              <a:ext uri="{FF2B5EF4-FFF2-40B4-BE49-F238E27FC236}">
                <a16:creationId xmlns:a16="http://schemas.microsoft.com/office/drawing/2014/main" id="{B2105D1F-FB49-D04B-987F-9314A159B5DB}"/>
              </a:ext>
            </a:extLst>
          </p:cNvPr>
          <p:cNvSpPr txBox="1"/>
          <p:nvPr/>
        </p:nvSpPr>
        <p:spPr>
          <a:xfrm>
            <a:off x="5424854" y="2708031"/>
            <a:ext cx="184731" cy="369332"/>
          </a:xfrm>
          <a:prstGeom prst="rect">
            <a:avLst/>
          </a:prstGeom>
          <a:noFill/>
        </p:spPr>
        <p:txBody>
          <a:bodyPr wrap="none" rtlCol="0">
            <a:spAutoFit/>
          </a:bodyPr>
          <a:lstStyle/>
          <a:p>
            <a:endParaRPr kumimoji="1" lang="zh-CN" altLang="en-US" dirty="0"/>
          </a:p>
        </p:txBody>
      </p:sp>
      <p:sp>
        <p:nvSpPr>
          <p:cNvPr id="6" name="文本框 5">
            <a:extLst>
              <a:ext uri="{FF2B5EF4-FFF2-40B4-BE49-F238E27FC236}">
                <a16:creationId xmlns:a16="http://schemas.microsoft.com/office/drawing/2014/main" id="{168BC4C0-C763-B840-B14D-29A2C3EF7737}"/>
              </a:ext>
            </a:extLst>
          </p:cNvPr>
          <p:cNvSpPr txBox="1"/>
          <p:nvPr/>
        </p:nvSpPr>
        <p:spPr>
          <a:xfrm>
            <a:off x="5298205" y="1553869"/>
            <a:ext cx="2726622" cy="2492990"/>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智能闹钟，浅睡周期唤醒</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从健康的角度来说，人从浅睡状态苏醒是最佳状态，蜗牛睡眠软件会在闹钟设定的时间提前十分钟开始监测，当用户由深睡进入浅睡时，会自动播放闹铃叫醒。如果用户一直处于深睡，会先播放一段唤醒音乐，让用户进入浅睡状态，然后再播放闹铃唤醒。</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闹铃音乐选择：优雅唤醒</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操作简易，少即是多</a:t>
            </a:r>
          </a:p>
        </p:txBody>
      </p:sp>
      <p:sp>
        <p:nvSpPr>
          <p:cNvPr id="9" name="圆角矩形 8">
            <a:extLst>
              <a:ext uri="{FF2B5EF4-FFF2-40B4-BE49-F238E27FC236}">
                <a16:creationId xmlns:a16="http://schemas.microsoft.com/office/drawing/2014/main" id="{CF25B195-D245-3F43-B684-93AFE4B3E445}"/>
              </a:ext>
            </a:extLst>
          </p:cNvPr>
          <p:cNvSpPr/>
          <p:nvPr/>
        </p:nvSpPr>
        <p:spPr>
          <a:xfrm>
            <a:off x="3462051" y="3042744"/>
            <a:ext cx="533885" cy="3210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圆角矩形 18">
            <a:extLst>
              <a:ext uri="{FF2B5EF4-FFF2-40B4-BE49-F238E27FC236}">
                <a16:creationId xmlns:a16="http://schemas.microsoft.com/office/drawing/2014/main" id="{493708CC-4C94-114D-8DAE-AF6B133308F2}"/>
              </a:ext>
            </a:extLst>
          </p:cNvPr>
          <p:cNvSpPr/>
          <p:nvPr/>
        </p:nvSpPr>
        <p:spPr>
          <a:xfrm>
            <a:off x="467544" y="987574"/>
            <a:ext cx="533885" cy="3127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384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210">
      <a:dk1>
        <a:sysClr val="windowText" lastClr="000000"/>
      </a:dk1>
      <a:lt1>
        <a:sysClr val="window" lastClr="FFFFFF"/>
      </a:lt1>
      <a:dk2>
        <a:srgbClr val="1F497D"/>
      </a:dk2>
      <a:lt2>
        <a:srgbClr val="EEECE1"/>
      </a:lt2>
      <a:accent1>
        <a:srgbClr val="2272AB"/>
      </a:accent1>
      <a:accent2>
        <a:srgbClr val="595959"/>
      </a:accent2>
      <a:accent3>
        <a:srgbClr val="A5A5A5"/>
      </a:accent3>
      <a:accent4>
        <a:srgbClr val="A5A5A5"/>
      </a:accent4>
      <a:accent5>
        <a:srgbClr val="A5A5A5"/>
      </a:accent5>
      <a:accent6>
        <a:srgbClr val="A5A5A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792</TotalTime>
  <Words>1279</Words>
  <Application>Microsoft Macintosh PowerPoint</Application>
  <PresentationFormat>全屏显示(16:9)</PresentationFormat>
  <Paragraphs>160</Paragraphs>
  <Slides>21</Slides>
  <Notes>21</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李培俊</dc:creator>
  <cp:lastModifiedBy>Microsoft Office User</cp:lastModifiedBy>
  <cp:revision>86</cp:revision>
  <dcterms:created xsi:type="dcterms:W3CDTF">2015-10-16T03:54:15Z</dcterms:created>
  <dcterms:modified xsi:type="dcterms:W3CDTF">2020-09-04T14:10:11Z</dcterms:modified>
</cp:coreProperties>
</file>